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8" r:id="rId3"/>
    <p:sldId id="299" r:id="rId4"/>
    <p:sldId id="300" r:id="rId5"/>
    <p:sldId id="303" r:id="rId6"/>
    <p:sldId id="308" r:id="rId7"/>
    <p:sldId id="311" r:id="rId8"/>
    <p:sldId id="310" r:id="rId9"/>
    <p:sldId id="309" r:id="rId10"/>
    <p:sldId id="304" r:id="rId11"/>
    <p:sldId id="302" r:id="rId12"/>
    <p:sldId id="301" r:id="rId13"/>
    <p:sldId id="305" r:id="rId14"/>
    <p:sldId id="306" r:id="rId15"/>
    <p:sldId id="312" r:id="rId16"/>
    <p:sldId id="313" r:id="rId17"/>
    <p:sldId id="314" r:id="rId18"/>
    <p:sldId id="284" r:id="rId19"/>
    <p:sldId id="296" r:id="rId20"/>
    <p:sldId id="285" r:id="rId21"/>
    <p:sldId id="286" r:id="rId22"/>
    <p:sldId id="287" r:id="rId23"/>
    <p:sldId id="307" r:id="rId24"/>
    <p:sldId id="257" r:id="rId25"/>
    <p:sldId id="295" r:id="rId26"/>
    <p:sldId id="258" r:id="rId27"/>
    <p:sldId id="259" r:id="rId28"/>
    <p:sldId id="260" r:id="rId29"/>
    <p:sldId id="261" r:id="rId30"/>
    <p:sldId id="262" r:id="rId31"/>
    <p:sldId id="263" r:id="rId32"/>
    <p:sldId id="264" r:id="rId33"/>
    <p:sldId id="265" r:id="rId34"/>
    <p:sldId id="291" r:id="rId35"/>
    <p:sldId id="288" r:id="rId36"/>
    <p:sldId id="289" r:id="rId37"/>
    <p:sldId id="290" r:id="rId38"/>
    <p:sldId id="293" r:id="rId39"/>
    <p:sldId id="294" r:id="rId40"/>
    <p:sldId id="292" r:id="rId41"/>
    <p:sldId id="297" r:id="rId42"/>
    <p:sldId id="266" r:id="rId43"/>
    <p:sldId id="275" r:id="rId44"/>
    <p:sldId id="276" r:id="rId45"/>
    <p:sldId id="277" r:id="rId46"/>
    <p:sldId id="278" r:id="rId47"/>
    <p:sldId id="279" r:id="rId48"/>
    <p:sldId id="280" r:id="rId49"/>
    <p:sldId id="281" r:id="rId50"/>
    <p:sldId id="282" r:id="rId51"/>
    <p:sldId id="283"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1FE4F0-5931-4F15-B07E-5220B98FBECE}" type="datetimeFigureOut">
              <a:rPr lang="en-US" smtClean="0"/>
              <a:pPr/>
              <a:t>7/7/2022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4CABD0-DB92-46A7-B494-7460C8B0DCA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1FE4F0-5931-4F15-B07E-5220B98FBECE}" type="datetimeFigureOut">
              <a:rPr lang="en-US" smtClean="0"/>
              <a:pPr/>
              <a:t>7/7/2022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4CABD0-DB92-46A7-B494-7460C8B0DC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1FE4F0-5931-4F15-B07E-5220B98FBECE}" type="datetimeFigureOut">
              <a:rPr lang="en-US" smtClean="0"/>
              <a:pPr/>
              <a:t>7/7/2022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4CABD0-DB92-46A7-B494-7460C8B0DC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1FE4F0-5931-4F15-B07E-5220B98FBECE}" type="datetimeFigureOut">
              <a:rPr lang="en-US" smtClean="0"/>
              <a:pPr/>
              <a:t>7/7/2022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4CABD0-DB92-46A7-B494-7460C8B0DCA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1FE4F0-5931-4F15-B07E-5220B98FBECE}" type="datetimeFigureOut">
              <a:rPr lang="en-US" smtClean="0"/>
              <a:pPr/>
              <a:t>7/7/2022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4CABD0-DB92-46A7-B494-7460C8B0DCA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1FE4F0-5931-4F15-B07E-5220B98FBECE}" type="datetimeFigureOut">
              <a:rPr lang="en-US" smtClean="0"/>
              <a:pPr/>
              <a:t>7/7/2022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4CABD0-DB92-46A7-B494-7460C8B0DCA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1FE4F0-5931-4F15-B07E-5220B98FBECE}" type="datetimeFigureOut">
              <a:rPr lang="en-US" smtClean="0"/>
              <a:pPr/>
              <a:t>7/7/2022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4CABD0-DB92-46A7-B494-7460C8B0DCA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1FE4F0-5931-4F15-B07E-5220B98FBECE}" type="datetimeFigureOut">
              <a:rPr lang="en-US" smtClean="0"/>
              <a:pPr/>
              <a:t>7/7/2022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4CABD0-DB92-46A7-B494-7460C8B0DC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1FE4F0-5931-4F15-B07E-5220B98FBECE}" type="datetimeFigureOut">
              <a:rPr lang="en-US" smtClean="0"/>
              <a:pPr/>
              <a:t>7/7/2022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4CABD0-DB92-46A7-B494-7460C8B0DC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1FE4F0-5931-4F15-B07E-5220B98FBECE}" type="datetimeFigureOut">
              <a:rPr lang="en-US" smtClean="0"/>
              <a:pPr/>
              <a:t>7/7/2022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4CABD0-DB92-46A7-B494-7460C8B0DC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1FE4F0-5931-4F15-B07E-5220B98FBECE}" type="datetimeFigureOut">
              <a:rPr lang="en-US" smtClean="0"/>
              <a:pPr/>
              <a:t>7/7/2022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4CABD0-DB92-46A7-B494-7460C8B0DCA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1FE4F0-5931-4F15-B07E-5220B98FBECE}" type="datetimeFigureOut">
              <a:rPr lang="en-US" smtClean="0"/>
              <a:pPr/>
              <a:t>7/7/2022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4CABD0-DB92-46A7-B494-7460C8B0DC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57298"/>
            <a:ext cx="7772400" cy="1470025"/>
          </a:xfrm>
        </p:spPr>
        <p:txBody>
          <a:bodyPr>
            <a:normAutofit/>
          </a:bodyPr>
          <a:lstStyle/>
          <a:p>
            <a:r>
              <a:rPr lang="en-GB" sz="3600" b="1" dirty="0" smtClean="0"/>
              <a:t>MOBILE APPLICATION DEVELOPMENT</a:t>
            </a:r>
            <a:endParaRPr lang="en-US" sz="3600" b="1" dirty="0"/>
          </a:p>
        </p:txBody>
      </p:sp>
      <p:sp>
        <p:nvSpPr>
          <p:cNvPr id="3" name="Subtitle 2"/>
          <p:cNvSpPr>
            <a:spLocks noGrp="1"/>
          </p:cNvSpPr>
          <p:nvPr>
            <p:ph type="subTitle" idx="1"/>
          </p:nvPr>
        </p:nvSpPr>
        <p:spPr>
          <a:xfrm>
            <a:off x="1357290" y="2890846"/>
            <a:ext cx="6400800" cy="1752600"/>
          </a:xfrm>
        </p:spPr>
        <p:txBody>
          <a:bodyPr/>
          <a:lstStyle/>
          <a:p>
            <a:r>
              <a:rPr lang="en-GB" dirty="0" smtClean="0"/>
              <a:t>Computer Engineering</a:t>
            </a:r>
          </a:p>
          <a:p>
            <a:r>
              <a:rPr lang="en-GB" dirty="0" smtClean="0"/>
              <a:t>6</a:t>
            </a:r>
            <a:r>
              <a:rPr lang="en-GB" baseline="30000" dirty="0" smtClean="0"/>
              <a:t>th</a:t>
            </a:r>
            <a:r>
              <a:rPr lang="en-GB" dirty="0" smtClean="0"/>
              <a:t> </a:t>
            </a:r>
            <a:r>
              <a:rPr lang="en-GB" dirty="0" smtClean="0"/>
              <a:t>Semester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Mobile computing security issues</a:t>
            </a:r>
          </a:p>
        </p:txBody>
      </p:sp>
      <p:sp>
        <p:nvSpPr>
          <p:cNvPr id="3" name="Content Placeholder 2"/>
          <p:cNvSpPr>
            <a:spLocks noGrp="1"/>
          </p:cNvSpPr>
          <p:nvPr>
            <p:ph idx="1"/>
          </p:nvPr>
        </p:nvSpPr>
        <p:spPr>
          <a:xfrm>
            <a:off x="457200" y="1600200"/>
            <a:ext cx="8229600" cy="4972072"/>
          </a:xfrm>
        </p:spPr>
        <p:txBody>
          <a:bodyPr>
            <a:normAutofit fontScale="85000" lnSpcReduction="20000"/>
          </a:bodyPr>
          <a:lstStyle/>
          <a:p>
            <a:r>
              <a:rPr lang="en-US" sz="2400" b="1" dirty="0" smtClean="0"/>
              <a:t>Denial </a:t>
            </a:r>
            <a:r>
              <a:rPr lang="en-US" sz="2400" b="1" dirty="0" smtClean="0"/>
              <a:t>of Service (DOS) attacks: </a:t>
            </a:r>
            <a:r>
              <a:rPr lang="en-US" sz="2400" dirty="0" smtClean="0"/>
              <a:t>It's one of common attacks which mean the prevent </a:t>
            </a:r>
            <a:r>
              <a:rPr lang="en-US" sz="2400" dirty="0" smtClean="0"/>
              <a:t>of users from using network services by sending large amounts of </a:t>
            </a:r>
            <a:r>
              <a:rPr lang="en-US" sz="2400" dirty="0" smtClean="0"/>
              <a:t>unneeded </a:t>
            </a:r>
            <a:r>
              <a:rPr lang="en-US" sz="2400" dirty="0" smtClean="0"/>
              <a:t>data or connection requests to the communication server by an </a:t>
            </a:r>
            <a:r>
              <a:rPr lang="en-US" sz="2400" dirty="0" smtClean="0"/>
              <a:t>attacker.</a:t>
            </a:r>
            <a:endParaRPr lang="en-US" sz="2400" dirty="0" smtClean="0"/>
          </a:p>
          <a:p>
            <a:r>
              <a:rPr lang="en-US" sz="2400" b="1" dirty="0" smtClean="0"/>
              <a:t>Traffic Analysis: </a:t>
            </a:r>
            <a:r>
              <a:rPr lang="en-US" sz="2400" dirty="0" smtClean="0"/>
              <a:t>It's identifying and monitoring the communicating between users through listening to traffic flowing in the wireless channel, in order to access to private information of users that can be badly used by attacker.</a:t>
            </a:r>
          </a:p>
          <a:p>
            <a:r>
              <a:rPr lang="en-US" sz="2400" b="1" dirty="0" smtClean="0"/>
              <a:t>Eavesdropping: </a:t>
            </a:r>
            <a:r>
              <a:rPr lang="en-US" sz="2400" dirty="0" smtClean="0"/>
              <a:t>The attacker can be log on to the wireless network and get access to sensitive data, this happens if the wireless a network was not enough secure and also the information was not encrypted. </a:t>
            </a:r>
          </a:p>
          <a:p>
            <a:r>
              <a:rPr lang="en-US" sz="2400" b="1" dirty="0" smtClean="0"/>
              <a:t>Spoofing: </a:t>
            </a:r>
            <a:r>
              <a:rPr lang="en-US" sz="2400" dirty="0" smtClean="0"/>
              <a:t>The attacker is impersonating an authorized account of another user to access sensitive data and unauthorized services.</a:t>
            </a:r>
          </a:p>
          <a:p>
            <a:r>
              <a:rPr lang="en-US" sz="2400" b="1" dirty="0" smtClean="0"/>
              <a:t>Captured and Re transmitted Messages: </a:t>
            </a:r>
            <a:r>
              <a:rPr lang="en-US" sz="2400" dirty="0" smtClean="0"/>
              <a:t>Its can get some of network services to attacker by get unauthorized access through capture a total message and replay it with some modifications to the same destination or </a:t>
            </a:r>
            <a:r>
              <a:rPr lang="en-US" sz="2400" dirty="0" smtClean="0"/>
              <a:t>another</a:t>
            </a:r>
            <a:endParaRPr lang="en-US" sz="24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Mobile computing Devices</a:t>
            </a:r>
            <a:endParaRPr lang="en-US" dirty="0"/>
          </a:p>
        </p:txBody>
      </p:sp>
      <p:sp>
        <p:nvSpPr>
          <p:cNvPr id="3" name="Content Placeholder 2"/>
          <p:cNvSpPr>
            <a:spLocks noGrp="1"/>
          </p:cNvSpPr>
          <p:nvPr>
            <p:ph idx="1"/>
          </p:nvPr>
        </p:nvSpPr>
        <p:spPr/>
        <p:txBody>
          <a:bodyPr>
            <a:normAutofit/>
          </a:bodyPr>
          <a:lstStyle/>
          <a:p>
            <a:r>
              <a:rPr lang="en-US" dirty="0" smtClean="0"/>
              <a:t> </a:t>
            </a:r>
            <a:r>
              <a:rPr lang="en-US" sz="2800" b="1" dirty="0" smtClean="0"/>
              <a:t>Laptop Computers</a:t>
            </a:r>
          </a:p>
          <a:p>
            <a:pPr marL="342900" lvl="1" indent="-342900">
              <a:buFont typeface="Arial" pitchFamily="34" charset="0"/>
              <a:buChar char="•"/>
            </a:pPr>
            <a:r>
              <a:rPr lang="en-US" b="1" dirty="0" smtClean="0"/>
              <a:t>Tablets</a:t>
            </a:r>
          </a:p>
          <a:p>
            <a:pPr marL="342900" lvl="1" indent="-342900">
              <a:buFont typeface="Arial" pitchFamily="34" charset="0"/>
              <a:buChar char="•"/>
            </a:pPr>
            <a:r>
              <a:rPr lang="en-US" b="1" dirty="0" err="1" smtClean="0"/>
              <a:t>Smartphones</a:t>
            </a:r>
            <a:endParaRPr lang="en-US" b="1" dirty="0" smtClean="0"/>
          </a:p>
          <a:p>
            <a:pPr marL="342900" lvl="1" indent="-342900">
              <a:buFont typeface="Arial" pitchFamily="34" charset="0"/>
              <a:buChar char="•"/>
            </a:pPr>
            <a:r>
              <a:rPr lang="en-US" b="1" dirty="0" smtClean="0"/>
              <a:t>E-Readers</a:t>
            </a:r>
            <a:endParaRPr lang="en-US" b="1" dirty="0" smtClean="0"/>
          </a:p>
          <a:p>
            <a:pPr algn="just"/>
            <a:r>
              <a:rPr lang="en-US" sz="2800" b="1" dirty="0" smtClean="0"/>
              <a:t>LCD </a:t>
            </a:r>
            <a:r>
              <a:rPr lang="en-US" sz="2800" b="1" dirty="0" smtClean="0"/>
              <a:t>Display</a:t>
            </a:r>
          </a:p>
          <a:p>
            <a:pPr algn="just"/>
            <a:r>
              <a:rPr lang="en-US" sz="2800" b="1" dirty="0" smtClean="0"/>
              <a:t>Handheld Gaming Devices</a:t>
            </a:r>
            <a:endParaRPr lang="en-US" sz="28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Types of Wireless Communication Technologies</a:t>
            </a:r>
            <a:endParaRPr lang="en-US" b="1" dirty="0"/>
          </a:p>
        </p:txBody>
      </p:sp>
      <p:sp>
        <p:nvSpPr>
          <p:cNvPr id="3" name="Content Placeholder 2"/>
          <p:cNvSpPr>
            <a:spLocks noGrp="1"/>
          </p:cNvSpPr>
          <p:nvPr>
            <p:ph idx="1"/>
          </p:nvPr>
        </p:nvSpPr>
        <p:spPr/>
        <p:txBody>
          <a:bodyPr>
            <a:normAutofit/>
          </a:bodyPr>
          <a:lstStyle/>
          <a:p>
            <a:pPr algn="just"/>
            <a:r>
              <a:rPr lang="en-US" sz="2800" b="1" dirty="0" smtClean="0"/>
              <a:t>Satellite communication </a:t>
            </a:r>
            <a:r>
              <a:rPr lang="en-US" sz="2800" dirty="0" smtClean="0"/>
              <a:t>is one of the wireless technologies, which is widely spread all over the world allowing users to stay connected virtually anywhere on the </a:t>
            </a:r>
            <a:r>
              <a:rPr lang="en-US" sz="2800" dirty="0" smtClean="0"/>
              <a:t>Earth</a:t>
            </a:r>
          </a:p>
          <a:p>
            <a:pPr algn="just"/>
            <a:r>
              <a:rPr lang="en-US" b="1" dirty="0" smtClean="0"/>
              <a:t>Wireless </a:t>
            </a:r>
            <a:r>
              <a:rPr lang="en-US" b="1" dirty="0" smtClean="0"/>
              <a:t>Networking </a:t>
            </a:r>
            <a:r>
              <a:rPr lang="en-US" dirty="0" smtClean="0"/>
              <a:t>Wireless Networking technologies connect multiple computers, systems and devices together without requiring wires or cables: a wireless local area network or WLAN comes under Wi-Fi.</a:t>
            </a:r>
          </a:p>
          <a:p>
            <a:pPr algn="just"/>
            <a:endParaRPr lang="en-US" dirty="0" smtClean="0"/>
          </a:p>
          <a:p>
            <a:pPr algn="just"/>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Types of Wireless Communication Technologies</a:t>
            </a:r>
            <a:endParaRPr lang="en-US" b="1" dirty="0"/>
          </a:p>
        </p:txBody>
      </p:sp>
      <p:sp>
        <p:nvSpPr>
          <p:cNvPr id="3" name="Content Placeholder 2"/>
          <p:cNvSpPr>
            <a:spLocks noGrp="1"/>
          </p:cNvSpPr>
          <p:nvPr>
            <p:ph idx="1"/>
          </p:nvPr>
        </p:nvSpPr>
        <p:spPr/>
        <p:txBody>
          <a:bodyPr>
            <a:normAutofit/>
          </a:bodyPr>
          <a:lstStyle/>
          <a:p>
            <a:pPr algn="just"/>
            <a:r>
              <a:rPr lang="en-US" sz="2400" b="1" dirty="0" err="1" smtClean="0"/>
              <a:t>WiMAX</a:t>
            </a:r>
            <a:r>
              <a:rPr lang="en-US" sz="2400" b="1" dirty="0" smtClean="0"/>
              <a:t> - </a:t>
            </a:r>
            <a:r>
              <a:rPr lang="en-US" sz="2400" dirty="0" smtClean="0"/>
              <a:t>There </a:t>
            </a:r>
            <a:r>
              <a:rPr lang="en-US" sz="2400" dirty="0" smtClean="0"/>
              <a:t>are wireless broadband systems that offer fast Web surfing without being getting connected through cable or DSL (Example of wireless broadband is </a:t>
            </a:r>
            <a:r>
              <a:rPr lang="en-US" sz="2400" dirty="0" err="1" smtClean="0"/>
              <a:t>WiMAX</a:t>
            </a:r>
            <a:r>
              <a:rPr lang="en-US" sz="2400" dirty="0" smtClean="0"/>
              <a:t>)</a:t>
            </a:r>
            <a:endParaRPr lang="en-US" sz="2400" b="1" dirty="0" smtClean="0"/>
          </a:p>
          <a:p>
            <a:pPr algn="just"/>
            <a:r>
              <a:rPr lang="en-US" sz="2400" b="1" dirty="0" smtClean="0"/>
              <a:t>Wi-Fi  -  </a:t>
            </a:r>
            <a:r>
              <a:rPr lang="en-US" sz="2400" dirty="0" smtClean="0"/>
              <a:t>Wi-Fi </a:t>
            </a:r>
            <a:r>
              <a:rPr lang="en-US" sz="2400" dirty="0" smtClean="0"/>
              <a:t>is a form of low-power wireless communication used by many electronic devices such as laptops, systems, smart phones, etc. In a Wi-Fi setup, a wireless router serves as the communication hub. These networks are extremely limited in range due to low power of transmissions allowing users to connect only within close proximity to a router or signal repeater</a:t>
            </a:r>
            <a:r>
              <a:rPr lang="en-US" sz="2400" dirty="0" smtClean="0"/>
              <a:t>.</a:t>
            </a:r>
            <a:endParaRPr lang="en-US" sz="24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Types of Wireless Communication Technologies</a:t>
            </a:r>
            <a:endParaRPr lang="en-US" b="1" dirty="0"/>
          </a:p>
        </p:txBody>
      </p:sp>
      <p:sp>
        <p:nvSpPr>
          <p:cNvPr id="3" name="Content Placeholder 2"/>
          <p:cNvSpPr>
            <a:spLocks noGrp="1"/>
          </p:cNvSpPr>
          <p:nvPr>
            <p:ph idx="1"/>
          </p:nvPr>
        </p:nvSpPr>
        <p:spPr/>
        <p:txBody>
          <a:bodyPr>
            <a:normAutofit lnSpcReduction="10000"/>
          </a:bodyPr>
          <a:lstStyle/>
          <a:p>
            <a:pPr algn="just"/>
            <a:r>
              <a:rPr lang="en-US" sz="2400" b="1" dirty="0" smtClean="0"/>
              <a:t>Bluetooth technology </a:t>
            </a:r>
            <a:r>
              <a:rPr lang="en-US" sz="2400" b="1" dirty="0" smtClean="0"/>
              <a:t>- </a:t>
            </a:r>
            <a:r>
              <a:rPr lang="en-US" sz="2400" dirty="0" smtClean="0"/>
              <a:t>allows </a:t>
            </a:r>
            <a:r>
              <a:rPr lang="en-US" sz="2400" dirty="0" smtClean="0"/>
              <a:t>you to connect a variety of different electronic devices wirelessly to a system for the transfer and sharing of data and this is the main function of Bluetooth. Cell phones are connected to hands-free earpieces, wireless keyboard, mouse and mike to laptops with the help of Bluetooth as it transmits information from one device to other device</a:t>
            </a:r>
            <a:r>
              <a:rPr lang="en-US" sz="2400" dirty="0" smtClean="0"/>
              <a:t>.</a:t>
            </a:r>
          </a:p>
          <a:p>
            <a:pPr algn="just"/>
            <a:r>
              <a:rPr lang="en-US" sz="2400" b="1" dirty="0" err="1" smtClean="0"/>
              <a:t>ZigBee</a:t>
            </a:r>
            <a:r>
              <a:rPr lang="en-US" sz="2400" dirty="0" smtClean="0"/>
              <a:t> is a wireless communication standard designed to address the unique needs of low-power, low-cost wireless sensor, and control networks. </a:t>
            </a:r>
            <a:r>
              <a:rPr lang="en-US" sz="2400" dirty="0" err="1" smtClean="0"/>
              <a:t>ZigBee</a:t>
            </a:r>
            <a:r>
              <a:rPr lang="en-US" sz="2400" dirty="0" smtClean="0"/>
              <a:t> can be used almost anywhere, as it is easy to implement and requires little power to operate.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Bluetooth</a:t>
            </a:r>
            <a:endParaRPr lang="en-US" b="1" dirty="0"/>
          </a:p>
        </p:txBody>
      </p:sp>
      <p:sp>
        <p:nvSpPr>
          <p:cNvPr id="3" name="Content Placeholder 2"/>
          <p:cNvSpPr>
            <a:spLocks noGrp="1"/>
          </p:cNvSpPr>
          <p:nvPr>
            <p:ph idx="1"/>
          </p:nvPr>
        </p:nvSpPr>
        <p:spPr/>
        <p:txBody>
          <a:bodyPr>
            <a:normAutofit/>
          </a:bodyPr>
          <a:lstStyle/>
          <a:p>
            <a:pPr algn="just"/>
            <a:r>
              <a:rPr lang="en-GB" sz="2400" b="1" dirty="0" smtClean="0"/>
              <a:t>Bluetooth</a:t>
            </a:r>
            <a:r>
              <a:rPr lang="en-GB" sz="2400" dirty="0" smtClean="0"/>
              <a:t> is a network technology that connects mobile devices wirelessly over a short-range to form a personal area network (PAN). They use short-wavelength, ultra-high frequency (UHF) radio waves within the range 2.400 to 2.485 GHz, instead of RS-232 data cables of wired PANs</a:t>
            </a:r>
            <a:r>
              <a:rPr lang="en-GB" sz="2400" dirty="0" smtClean="0"/>
              <a:t>.</a:t>
            </a:r>
          </a:p>
          <a:p>
            <a:pPr algn="just"/>
            <a:endParaRPr lang="en-US" sz="24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Bluetooth</a:t>
            </a:r>
            <a:endParaRPr lang="en-US" b="1" dirty="0"/>
          </a:p>
        </p:txBody>
      </p:sp>
      <p:sp>
        <p:nvSpPr>
          <p:cNvPr id="3" name="Content Placeholder 2"/>
          <p:cNvSpPr>
            <a:spLocks noGrp="1"/>
          </p:cNvSpPr>
          <p:nvPr>
            <p:ph idx="1"/>
          </p:nvPr>
        </p:nvSpPr>
        <p:spPr>
          <a:xfrm>
            <a:off x="457200" y="1428736"/>
            <a:ext cx="8229600" cy="4697427"/>
          </a:xfrm>
        </p:spPr>
        <p:txBody>
          <a:bodyPr>
            <a:normAutofit fontScale="92500" lnSpcReduction="20000"/>
          </a:bodyPr>
          <a:lstStyle/>
          <a:p>
            <a:pPr algn="just">
              <a:buNone/>
            </a:pPr>
            <a:r>
              <a:rPr lang="en-GB" sz="2400" b="1" dirty="0" smtClean="0"/>
              <a:t>Features of Bluetooth</a:t>
            </a:r>
          </a:p>
          <a:p>
            <a:pPr algn="just"/>
            <a:r>
              <a:rPr lang="en-GB" sz="2400" dirty="0" smtClean="0"/>
              <a:t>Bluetooth technology was released in 1999 as Bluetooth 1.0, by Special Interest Group (SIG) who continues to manage it.</a:t>
            </a:r>
          </a:p>
          <a:p>
            <a:pPr algn="just"/>
            <a:r>
              <a:rPr lang="en-GB" sz="2400" dirty="0" smtClean="0"/>
              <a:t>It was initially standardized as IEEE 802.15.1.</a:t>
            </a:r>
          </a:p>
          <a:p>
            <a:pPr algn="just"/>
            <a:r>
              <a:rPr lang="en-GB" sz="2400" dirty="0" smtClean="0"/>
              <a:t>Mobile computing devices and accessories are connected wirelessly by Bluetooth using short-range, low-power, inexpensive radios.</a:t>
            </a:r>
          </a:p>
          <a:p>
            <a:pPr algn="just"/>
            <a:r>
              <a:rPr lang="en-GB" sz="2400" dirty="0" smtClean="0"/>
              <a:t>A </a:t>
            </a:r>
            <a:r>
              <a:rPr lang="en-GB" sz="2400" dirty="0" smtClean="0"/>
              <a:t>PAN or a </a:t>
            </a:r>
            <a:r>
              <a:rPr lang="en-GB" sz="2400" dirty="0" err="1" smtClean="0"/>
              <a:t>piconet</a:t>
            </a:r>
            <a:r>
              <a:rPr lang="en-GB" sz="2400" dirty="0" smtClean="0"/>
              <a:t> can be created by Bluetooth within a 10 m radius.</a:t>
            </a:r>
          </a:p>
          <a:p>
            <a:pPr algn="just"/>
            <a:r>
              <a:rPr lang="en-GB" sz="2400" dirty="0" smtClean="0"/>
              <a:t>Presently, 2 to 8 devices may be connected.</a:t>
            </a:r>
          </a:p>
          <a:p>
            <a:pPr algn="just"/>
            <a:r>
              <a:rPr lang="en-GB" sz="2400" dirty="0" smtClean="0"/>
              <a:t>Bluetooth protocols allow devices within the range to find Bluetooth devices and connect with them. This is called pairing. Once, the devices are paired, they can transfer data securely.</a:t>
            </a:r>
          </a:p>
          <a:p>
            <a:pPr algn="just"/>
            <a:r>
              <a:rPr lang="en-GB" sz="2400" dirty="0" smtClean="0"/>
              <a:t>Bluetooth has lower power consumption and lower implementation costs than Wi-Fi. However, the range and transmission speeds are typically lower than Wi-Fi</a:t>
            </a:r>
            <a:r>
              <a:rPr lang="en-GB" sz="2400" dirty="0" smtClean="0"/>
              <a:t>.</a:t>
            </a:r>
            <a:endParaRPr lang="en-GB" sz="24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WiMAX</a:t>
            </a:r>
            <a:endParaRPr lang="en-US" b="1" dirty="0"/>
          </a:p>
        </p:txBody>
      </p:sp>
      <p:sp>
        <p:nvSpPr>
          <p:cNvPr id="3" name="Content Placeholder 2"/>
          <p:cNvSpPr>
            <a:spLocks noGrp="1"/>
          </p:cNvSpPr>
          <p:nvPr>
            <p:ph idx="1"/>
          </p:nvPr>
        </p:nvSpPr>
        <p:spPr>
          <a:xfrm>
            <a:off x="457200" y="1428736"/>
            <a:ext cx="8229600" cy="4697427"/>
          </a:xfrm>
        </p:spPr>
        <p:txBody>
          <a:bodyPr>
            <a:normAutofit fontScale="92500" lnSpcReduction="20000"/>
          </a:bodyPr>
          <a:lstStyle/>
          <a:p>
            <a:r>
              <a:rPr lang="en-GB" sz="2400" b="1" dirty="0" err="1" smtClean="0"/>
              <a:t>WiMAX</a:t>
            </a:r>
            <a:r>
              <a:rPr lang="en-GB" sz="2400" dirty="0" smtClean="0"/>
              <a:t> is a short name for Worldwide Interoperability of Microwave Access. </a:t>
            </a:r>
            <a:r>
              <a:rPr lang="en-GB" sz="2400" dirty="0" err="1" smtClean="0"/>
              <a:t>WiMAX</a:t>
            </a:r>
            <a:r>
              <a:rPr lang="en-GB" sz="2400" dirty="0" smtClean="0"/>
              <a:t> is described in IEEE 802.16 Wireless Metropolitan Area Network (MAN) standard. It is expected that </a:t>
            </a:r>
            <a:r>
              <a:rPr lang="en-GB" sz="2400" dirty="0" err="1" smtClean="0"/>
              <a:t>WiMAX</a:t>
            </a:r>
            <a:r>
              <a:rPr lang="en-GB" sz="2400" dirty="0" smtClean="0"/>
              <a:t> compliant systems will provide fixed wireless alternative to conventional DSL and Cable Internet. Typically, a </a:t>
            </a:r>
            <a:r>
              <a:rPr lang="en-GB" sz="2400" dirty="0" err="1" smtClean="0"/>
              <a:t>WiMAX</a:t>
            </a:r>
            <a:r>
              <a:rPr lang="en-GB" sz="2400" dirty="0" smtClean="0"/>
              <a:t> system consists of two parts:</a:t>
            </a:r>
          </a:p>
          <a:p>
            <a:r>
              <a:rPr lang="en-GB" sz="2400" dirty="0" smtClean="0"/>
              <a:t>A </a:t>
            </a:r>
            <a:r>
              <a:rPr lang="en-GB" sz="2400" b="1" dirty="0" err="1" smtClean="0"/>
              <a:t>WiMAX</a:t>
            </a:r>
            <a:r>
              <a:rPr lang="en-GB" sz="2400" b="1" dirty="0" smtClean="0"/>
              <a:t> Base Station: </a:t>
            </a:r>
            <a:r>
              <a:rPr lang="en-GB" sz="2400" dirty="0" smtClean="0"/>
              <a:t>Base station consists of indoor electronics and a </a:t>
            </a:r>
            <a:r>
              <a:rPr lang="en-GB" sz="2400" dirty="0" err="1" smtClean="0"/>
              <a:t>WiMAX</a:t>
            </a:r>
            <a:r>
              <a:rPr lang="en-GB" sz="2400" dirty="0" smtClean="0"/>
              <a:t> tower. Typically, a base station can cover up to 10 km radius (Theoretically, a base station can cover up to 50 kilo meter radius or 30 miles, however practical considerations limit it to about 10 km or 6 miles). Any wireless node within the coverage area would be able to access the Internet.</a:t>
            </a:r>
          </a:p>
          <a:p>
            <a:r>
              <a:rPr lang="en-GB" sz="2400" dirty="0" smtClean="0"/>
              <a:t>A </a:t>
            </a:r>
            <a:r>
              <a:rPr lang="en-GB" sz="2400" b="1" dirty="0" err="1" smtClean="0"/>
              <a:t>WiMAX</a:t>
            </a:r>
            <a:r>
              <a:rPr lang="en-GB" sz="2400" b="1" dirty="0" smtClean="0"/>
              <a:t> Receiver</a:t>
            </a:r>
            <a:r>
              <a:rPr lang="en-GB" sz="2400" dirty="0" smtClean="0"/>
              <a:t> - The receiver and antenna could be a stand-alone box or a PCMCIA card that sits in your laptop or computer. Access to </a:t>
            </a:r>
            <a:r>
              <a:rPr lang="en-GB" sz="2400" dirty="0" err="1" smtClean="0"/>
              <a:t>WiMAX</a:t>
            </a:r>
            <a:r>
              <a:rPr lang="en-GB" sz="2400" dirty="0" smtClean="0"/>
              <a:t> base station is similar to accessing a Wireless Access Point in a </a:t>
            </a:r>
            <a:r>
              <a:rPr lang="en-GB" sz="2400" dirty="0" err="1" smtClean="0"/>
              <a:t>WiFi</a:t>
            </a:r>
            <a:r>
              <a:rPr lang="en-GB" sz="2400" dirty="0" smtClean="0"/>
              <a:t> network, but the coverage is more.</a:t>
            </a:r>
            <a:endParaRPr lang="en-GB"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t>INTRODUCTION  TO  ANDROID</a:t>
            </a:r>
            <a:endParaRPr lang="en-US" sz="4000" b="1" dirty="0"/>
          </a:p>
        </p:txBody>
      </p:sp>
      <p:sp>
        <p:nvSpPr>
          <p:cNvPr id="3" name="Content Placeholder 2"/>
          <p:cNvSpPr>
            <a:spLocks noGrp="1"/>
          </p:cNvSpPr>
          <p:nvPr>
            <p:ph idx="1"/>
          </p:nvPr>
        </p:nvSpPr>
        <p:spPr/>
        <p:txBody>
          <a:bodyPr>
            <a:normAutofit/>
          </a:bodyPr>
          <a:lstStyle/>
          <a:p>
            <a:pPr>
              <a:buNone/>
            </a:pPr>
            <a:r>
              <a:rPr lang="en-US" b="1" dirty="0" smtClean="0"/>
              <a:t>ANDROID</a:t>
            </a:r>
            <a:endParaRPr lang="en-US" b="1" dirty="0"/>
          </a:p>
          <a:p>
            <a:r>
              <a:rPr lang="en-GB" dirty="0"/>
              <a:t>Android is a mobile operating system that is based on a </a:t>
            </a:r>
            <a:r>
              <a:rPr lang="en-GB" dirty="0" smtClean="0"/>
              <a:t>modified </a:t>
            </a:r>
            <a:r>
              <a:rPr lang="en-GB" dirty="0"/>
              <a:t>version of Linux. </a:t>
            </a:r>
            <a:endParaRPr lang="en-GB" dirty="0" smtClean="0"/>
          </a:p>
          <a:p>
            <a:r>
              <a:rPr lang="en-GB" dirty="0" smtClean="0"/>
              <a:t>It </a:t>
            </a:r>
            <a:r>
              <a:rPr lang="en-GB" dirty="0"/>
              <a:t>was </a:t>
            </a:r>
            <a:r>
              <a:rPr lang="en-GB" dirty="0" smtClean="0"/>
              <a:t>originally developed </a:t>
            </a:r>
            <a:r>
              <a:rPr lang="en-GB" dirty="0"/>
              <a:t>by a </a:t>
            </a:r>
            <a:r>
              <a:rPr lang="en-GB" dirty="0" smtClean="0"/>
              <a:t>start-up </a:t>
            </a:r>
            <a:r>
              <a:rPr lang="en-GB" dirty="0"/>
              <a:t>of the same name, Android, Inc. </a:t>
            </a:r>
            <a:endParaRPr lang="en-GB" dirty="0" smtClean="0"/>
          </a:p>
          <a:p>
            <a:r>
              <a:rPr lang="en-GB" dirty="0" smtClean="0"/>
              <a:t>In </a:t>
            </a:r>
            <a:r>
              <a:rPr lang="en-GB" dirty="0"/>
              <a:t>2005, as part of its strategy to </a:t>
            </a:r>
            <a:r>
              <a:rPr lang="en-GB" dirty="0" smtClean="0"/>
              <a:t>enter the </a:t>
            </a:r>
            <a:r>
              <a:rPr lang="en-GB" dirty="0"/>
              <a:t>mobile space, Google purchased Android and took over its development </a:t>
            </a:r>
            <a:r>
              <a:rPr lang="en-GB" dirty="0" smtClean="0"/>
              <a:t>work.</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Features of Android</a:t>
            </a:r>
            <a:endParaRPr lang="en-US" dirty="0"/>
          </a:p>
        </p:txBody>
      </p:sp>
      <p:sp>
        <p:nvSpPr>
          <p:cNvPr id="3" name="Content Placeholder 2"/>
          <p:cNvSpPr>
            <a:spLocks noGrp="1"/>
          </p:cNvSpPr>
          <p:nvPr>
            <p:ph idx="1"/>
          </p:nvPr>
        </p:nvSpPr>
        <p:spPr/>
        <p:txBody>
          <a:bodyPr>
            <a:normAutofit/>
          </a:bodyPr>
          <a:lstStyle/>
          <a:p>
            <a:pPr algn="just"/>
            <a:r>
              <a:rPr lang="en-GB" sz="2800" b="1" dirty="0" smtClean="0"/>
              <a:t>Storage </a:t>
            </a:r>
            <a:r>
              <a:rPr lang="en-GB" sz="2800" b="1" dirty="0"/>
              <a:t>— </a:t>
            </a:r>
            <a:r>
              <a:rPr lang="en-GB" sz="2800" dirty="0"/>
              <a:t>Uses SQLite, a lightweight relational database, for data storage</a:t>
            </a:r>
            <a:r>
              <a:rPr lang="en-GB" sz="2800" dirty="0" smtClean="0"/>
              <a:t>.</a:t>
            </a:r>
          </a:p>
          <a:p>
            <a:pPr algn="just"/>
            <a:r>
              <a:rPr lang="en-GB" sz="2800" b="1" dirty="0" smtClean="0"/>
              <a:t>Connectivity </a:t>
            </a:r>
            <a:r>
              <a:rPr lang="en-GB" sz="2800" dirty="0"/>
              <a:t>— Supports GSM/EDGE, IDEN, CDMA, EV-DO, UMTS, Bluetooth (</a:t>
            </a:r>
            <a:r>
              <a:rPr lang="en-GB" sz="2800" dirty="0" smtClean="0"/>
              <a:t>includes A2DP </a:t>
            </a:r>
            <a:r>
              <a:rPr lang="en-GB" sz="2800" dirty="0"/>
              <a:t>and AVRCP), Wi-Fi, LTE, and </a:t>
            </a:r>
            <a:r>
              <a:rPr lang="en-GB" sz="2800" dirty="0" err="1"/>
              <a:t>WiMAX</a:t>
            </a:r>
            <a:r>
              <a:rPr lang="en-GB" sz="2800" dirty="0" smtClean="0"/>
              <a:t>.</a:t>
            </a:r>
          </a:p>
          <a:p>
            <a:pPr algn="just"/>
            <a:r>
              <a:rPr lang="en-GB" sz="2800" b="1" dirty="0"/>
              <a:t>Messaging </a:t>
            </a:r>
            <a:r>
              <a:rPr lang="en-GB" sz="2800" dirty="0"/>
              <a:t>— Supports both SMS and MMS. Chapter 8 discusses messaging in more detail.</a:t>
            </a:r>
          </a:p>
          <a:p>
            <a:pPr algn="just"/>
            <a:r>
              <a:rPr lang="en-GB" sz="2800" b="1" dirty="0" smtClean="0"/>
              <a:t>Web </a:t>
            </a:r>
            <a:r>
              <a:rPr lang="en-GB" sz="2800" b="1" dirty="0"/>
              <a:t>browser </a:t>
            </a:r>
            <a:r>
              <a:rPr lang="en-GB" sz="2800" dirty="0"/>
              <a:t>— Based on the open source </a:t>
            </a:r>
            <a:r>
              <a:rPr lang="en-GB" sz="2800" dirty="0" err="1"/>
              <a:t>WebKit</a:t>
            </a:r>
            <a:r>
              <a:rPr lang="en-GB" sz="2800" dirty="0"/>
              <a:t>, together with Chrome’s V8 </a:t>
            </a:r>
            <a:r>
              <a:rPr lang="en-GB" sz="2800" dirty="0" smtClean="0"/>
              <a:t>JavaScript</a:t>
            </a:r>
            <a:endParaRPr lang="en-GB"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Introduction to Mobile Computing </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sz="2800" dirty="0" smtClean="0"/>
              <a:t>The rapidly expanding technology of cellular communication, wireless LANs, and satellite services will make information accessible anywhere and at any time. Regardless of size, most mobile computers will </a:t>
            </a:r>
            <a:r>
              <a:rPr lang="en-US" sz="2800" dirty="0" smtClean="0"/>
              <a:t>be equipped with a </a:t>
            </a:r>
            <a:r>
              <a:rPr lang="en-US" sz="2800" dirty="0" smtClean="0"/>
              <a:t>wireless connection to </a:t>
            </a:r>
            <a:r>
              <a:rPr lang="en-US" sz="2800" dirty="0" smtClean="0"/>
              <a:t>the fixed part of </a:t>
            </a:r>
            <a:r>
              <a:rPr lang="en-US" sz="2800" dirty="0" smtClean="0"/>
              <a:t>the network, and, perhaps, to other mobile computers. The resulting computing environment, which is often referred to as </a:t>
            </a:r>
            <a:r>
              <a:rPr lang="en-US" sz="2800" dirty="0" smtClean="0"/>
              <a:t>mobile computing</a:t>
            </a:r>
          </a:p>
          <a:p>
            <a:pPr algn="just"/>
            <a:r>
              <a:rPr lang="en-US" sz="2800" dirty="0" smtClean="0"/>
              <a:t>Mobile </a:t>
            </a:r>
            <a:r>
              <a:rPr lang="en-US" sz="2800" dirty="0" smtClean="0"/>
              <a:t>Computing is an umbrella term used to describe technologies that enable people to access network services anyplace, anytime, and anywhere.</a:t>
            </a:r>
          </a:p>
          <a:p>
            <a:pPr algn="just"/>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Features of Android</a:t>
            </a:r>
            <a:endParaRPr lang="en-US" dirty="0"/>
          </a:p>
        </p:txBody>
      </p:sp>
      <p:sp>
        <p:nvSpPr>
          <p:cNvPr id="3" name="Content Placeholder 2"/>
          <p:cNvSpPr>
            <a:spLocks noGrp="1"/>
          </p:cNvSpPr>
          <p:nvPr>
            <p:ph idx="1"/>
          </p:nvPr>
        </p:nvSpPr>
        <p:spPr/>
        <p:txBody>
          <a:bodyPr>
            <a:normAutofit/>
          </a:bodyPr>
          <a:lstStyle/>
          <a:p>
            <a:pPr algn="just"/>
            <a:r>
              <a:rPr lang="en-US" sz="2800" b="1" dirty="0" smtClean="0"/>
              <a:t>Hardware </a:t>
            </a:r>
            <a:r>
              <a:rPr lang="en-US" sz="2800" b="1" dirty="0"/>
              <a:t>support </a:t>
            </a:r>
            <a:r>
              <a:rPr lang="en-US" sz="2800" dirty="0"/>
              <a:t>— Accelerometer Sensor, Camera, Digital Compass, Proximity Sensor</a:t>
            </a:r>
            <a:r>
              <a:rPr lang="en-US" sz="2800" dirty="0" smtClean="0"/>
              <a:t>, and </a:t>
            </a:r>
            <a:r>
              <a:rPr lang="en-US" sz="2800" dirty="0"/>
              <a:t>GPS</a:t>
            </a:r>
          </a:p>
          <a:p>
            <a:pPr algn="just"/>
            <a:r>
              <a:rPr lang="en-US" sz="2800" b="1" dirty="0" smtClean="0"/>
              <a:t>Multi-touch </a:t>
            </a:r>
            <a:r>
              <a:rPr lang="en-US" sz="2800" dirty="0"/>
              <a:t>— Supports multi-touch screens</a:t>
            </a:r>
          </a:p>
          <a:p>
            <a:pPr algn="just"/>
            <a:r>
              <a:rPr lang="en-US" sz="2800" b="1" dirty="0" smtClean="0"/>
              <a:t>Multi-tasking </a:t>
            </a:r>
            <a:r>
              <a:rPr lang="en-US" sz="2800" dirty="0"/>
              <a:t>— Supports multi-tasking applications</a:t>
            </a:r>
          </a:p>
          <a:p>
            <a:pPr algn="just"/>
            <a:r>
              <a:rPr lang="en-GB" sz="2800" b="1" dirty="0" smtClean="0"/>
              <a:t>Tethering </a:t>
            </a:r>
            <a:r>
              <a:rPr lang="en-GB" sz="2800" dirty="0"/>
              <a:t>— Supports sharing of Internet connections as a wired/wireless hotspot</a:t>
            </a:r>
            <a:endParaRPr lang="en-US"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Architecture of Android</a:t>
            </a:r>
            <a:endParaRPr lang="en-US" dirty="0"/>
          </a:p>
        </p:txBody>
      </p:sp>
      <p:sp>
        <p:nvSpPr>
          <p:cNvPr id="3" name="Content Placeholder 2"/>
          <p:cNvSpPr>
            <a:spLocks noGrp="1"/>
          </p:cNvSpPr>
          <p:nvPr>
            <p:ph idx="1"/>
          </p:nvPr>
        </p:nvSpPr>
        <p:spPr/>
        <p:txBody>
          <a:bodyPr>
            <a:normAutofit fontScale="92500" lnSpcReduction="10000"/>
          </a:bodyPr>
          <a:lstStyle/>
          <a:p>
            <a:r>
              <a:rPr lang="en-GB" dirty="0"/>
              <a:t>The Android OS is roughly divided into </a:t>
            </a:r>
            <a:r>
              <a:rPr lang="en-GB" dirty="0" smtClean="0"/>
              <a:t>five </a:t>
            </a:r>
            <a:r>
              <a:rPr lang="en-GB" dirty="0"/>
              <a:t>sections in four main layers:</a:t>
            </a:r>
          </a:p>
          <a:p>
            <a:pPr>
              <a:buNone/>
            </a:pPr>
            <a:r>
              <a:rPr lang="en-GB" dirty="0"/>
              <a:t>➤ </a:t>
            </a:r>
            <a:r>
              <a:rPr lang="en-GB" b="1" dirty="0"/>
              <a:t>Linux kernel </a:t>
            </a:r>
            <a:r>
              <a:rPr lang="en-GB" dirty="0"/>
              <a:t>— This is the kernel on which Android is based. This layer contains all the </a:t>
            </a:r>
            <a:r>
              <a:rPr lang="en-GB" dirty="0" smtClean="0"/>
              <a:t>low level device </a:t>
            </a:r>
            <a:r>
              <a:rPr lang="en-GB" dirty="0"/>
              <a:t>drivers for the various hardware components of an Android device.</a:t>
            </a:r>
          </a:p>
          <a:p>
            <a:pPr>
              <a:buNone/>
            </a:pPr>
            <a:r>
              <a:rPr lang="en-GB" dirty="0"/>
              <a:t>➤ </a:t>
            </a:r>
            <a:r>
              <a:rPr lang="en-GB" b="1" dirty="0"/>
              <a:t>Libraries</a:t>
            </a:r>
            <a:r>
              <a:rPr lang="en-GB" dirty="0"/>
              <a:t> — These contain all the code that provides the main features of an Android OS. </a:t>
            </a:r>
            <a:r>
              <a:rPr lang="en-GB" dirty="0" smtClean="0"/>
              <a:t>For example</a:t>
            </a:r>
            <a:r>
              <a:rPr lang="en-GB" dirty="0"/>
              <a:t>, the </a:t>
            </a:r>
            <a:r>
              <a:rPr lang="en-GB" dirty="0" err="1"/>
              <a:t>SQLite</a:t>
            </a:r>
            <a:r>
              <a:rPr lang="en-GB" dirty="0"/>
              <a:t> library provides database support so that an application</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Architecture of Android</a:t>
            </a:r>
            <a:endParaRPr lang="en-US"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Ø"/>
            </a:pPr>
            <a:r>
              <a:rPr lang="en-GB" b="1" dirty="0"/>
              <a:t>Android runtime </a:t>
            </a:r>
            <a:r>
              <a:rPr lang="en-GB" dirty="0" smtClean="0"/>
              <a:t>At </a:t>
            </a:r>
            <a:r>
              <a:rPr lang="en-GB" dirty="0"/>
              <a:t>the same layer as the libraries, the Android runtime provides a </a:t>
            </a:r>
            <a:r>
              <a:rPr lang="en-GB" dirty="0" smtClean="0"/>
              <a:t>set of </a:t>
            </a:r>
            <a:r>
              <a:rPr lang="en-GB" dirty="0"/>
              <a:t>core libraries that enable developers to write Android apps using the </a:t>
            </a:r>
            <a:r>
              <a:rPr lang="en-GB" dirty="0" smtClean="0"/>
              <a:t>Java programming language</a:t>
            </a:r>
            <a:r>
              <a:rPr lang="en-GB" dirty="0"/>
              <a:t>. </a:t>
            </a:r>
            <a:endParaRPr lang="en-GB" dirty="0" smtClean="0"/>
          </a:p>
          <a:p>
            <a:pPr>
              <a:buFont typeface="Wingdings" pitchFamily="2" charset="2"/>
              <a:buChar char="Ø"/>
            </a:pPr>
            <a:r>
              <a:rPr lang="en-GB" b="1" dirty="0" smtClean="0"/>
              <a:t>Application </a:t>
            </a:r>
            <a:r>
              <a:rPr lang="en-GB" b="1" dirty="0" smtClean="0"/>
              <a:t>framework </a:t>
            </a:r>
            <a:r>
              <a:rPr lang="en-GB" dirty="0" smtClean="0"/>
              <a:t>— Exposes the various capabilities of the Android OS to application developers </a:t>
            </a:r>
            <a:r>
              <a:rPr lang="en-GB" dirty="0"/>
              <a:t>so that they can make use of them in their applications.</a:t>
            </a:r>
          </a:p>
          <a:p>
            <a:pPr>
              <a:buFont typeface="Wingdings" pitchFamily="2" charset="2"/>
              <a:buChar char="Ø"/>
            </a:pPr>
            <a:r>
              <a:rPr lang="en-GB" b="1" dirty="0" smtClean="0"/>
              <a:t>Applications</a:t>
            </a:r>
            <a:r>
              <a:rPr lang="en-GB" dirty="0" smtClean="0"/>
              <a:t> </a:t>
            </a:r>
            <a:r>
              <a:rPr lang="en-GB" dirty="0"/>
              <a:t>— At this top layer, you will </a:t>
            </a:r>
            <a:r>
              <a:rPr lang="en-GB" dirty="0" smtClean="0"/>
              <a:t>find </a:t>
            </a:r>
            <a:r>
              <a:rPr lang="en-GB" dirty="0"/>
              <a:t>applications that ship with the Android </a:t>
            </a:r>
            <a:r>
              <a:rPr lang="en-GB" dirty="0" smtClean="0"/>
              <a:t>device (</a:t>
            </a:r>
            <a:r>
              <a:rPr lang="en-GB" dirty="0"/>
              <a:t>such as Phone, Contacts, Browser, etc.), as well as applications that you download </a:t>
            </a:r>
            <a:r>
              <a:rPr lang="en-GB" dirty="0" smtClean="0"/>
              <a:t>and install </a:t>
            </a:r>
            <a:r>
              <a:rPr lang="en-GB" dirty="0"/>
              <a:t>from the Android Market. Any applications that you write are located at this layer.</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Architecture of Android</a:t>
            </a:r>
            <a:endParaRPr lang="en-US" dirty="0"/>
          </a:p>
        </p:txBody>
      </p:sp>
      <p:pic>
        <p:nvPicPr>
          <p:cNvPr id="2049" name="Picture 1" descr="C:\Users\acer\Downloads\architecture.jpg"/>
          <p:cNvPicPr>
            <a:picLocks noChangeAspect="1" noChangeArrowheads="1"/>
          </p:cNvPicPr>
          <p:nvPr/>
        </p:nvPicPr>
        <p:blipFill>
          <a:blip r:embed="rId2"/>
          <a:srcRect/>
          <a:stretch>
            <a:fillRect/>
          </a:stretch>
        </p:blipFill>
        <p:spPr bwMode="auto">
          <a:xfrm>
            <a:off x="928662" y="1285860"/>
            <a:ext cx="7134251" cy="5214974"/>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Activity, Fragments</a:t>
            </a:r>
            <a:endParaRPr lang="en-US" b="1" dirty="0"/>
          </a:p>
        </p:txBody>
      </p:sp>
      <p:sp>
        <p:nvSpPr>
          <p:cNvPr id="3" name="Content Placeholder 2"/>
          <p:cNvSpPr>
            <a:spLocks noGrp="1"/>
          </p:cNvSpPr>
          <p:nvPr>
            <p:ph idx="1"/>
          </p:nvPr>
        </p:nvSpPr>
        <p:spPr/>
        <p:txBody>
          <a:bodyPr>
            <a:normAutofit fontScale="85000" lnSpcReduction="10000"/>
          </a:bodyPr>
          <a:lstStyle/>
          <a:p>
            <a:r>
              <a:rPr lang="en-GB" dirty="0"/>
              <a:t>An application can have zero or more activities. Typically, applications have </a:t>
            </a:r>
            <a:r>
              <a:rPr lang="en-GB" dirty="0" smtClean="0"/>
              <a:t>one or </a:t>
            </a:r>
            <a:r>
              <a:rPr lang="en-GB" dirty="0"/>
              <a:t>more activities; and the main purpose of an activity is to interact with the user. </a:t>
            </a:r>
            <a:endParaRPr lang="en-GB" dirty="0" smtClean="0"/>
          </a:p>
          <a:p>
            <a:r>
              <a:rPr lang="en-GB" dirty="0" smtClean="0"/>
              <a:t>From the moment </a:t>
            </a:r>
            <a:r>
              <a:rPr lang="en-GB" dirty="0"/>
              <a:t>an activity appears on the screen to the moment it is hidden, it goes through a </a:t>
            </a:r>
            <a:r>
              <a:rPr lang="en-GB" dirty="0" smtClean="0"/>
              <a:t>number of </a:t>
            </a:r>
            <a:r>
              <a:rPr lang="en-GB" dirty="0"/>
              <a:t>stages, known as an activity’s </a:t>
            </a:r>
            <a:r>
              <a:rPr lang="en-GB" i="1" dirty="0"/>
              <a:t>life cycle. </a:t>
            </a:r>
            <a:endParaRPr lang="en-GB" i="1" dirty="0" smtClean="0"/>
          </a:p>
          <a:p>
            <a:r>
              <a:rPr lang="en-GB" i="1" dirty="0" smtClean="0"/>
              <a:t>Understanding </a:t>
            </a:r>
            <a:r>
              <a:rPr lang="en-GB" i="1" dirty="0"/>
              <a:t>the life cycle of an activity is </a:t>
            </a:r>
            <a:r>
              <a:rPr lang="en-GB" i="1" dirty="0" smtClean="0"/>
              <a:t>vital </a:t>
            </a:r>
            <a:r>
              <a:rPr lang="en-GB" dirty="0" smtClean="0"/>
              <a:t>to </a:t>
            </a:r>
            <a:r>
              <a:rPr lang="en-GB" dirty="0"/>
              <a:t>ensuring that your application works correctly. </a:t>
            </a:r>
          </a:p>
          <a:p>
            <a:r>
              <a:rPr lang="en-GB" dirty="0" smtClean="0"/>
              <a:t>Fragments </a:t>
            </a:r>
            <a:r>
              <a:rPr lang="en-GB" dirty="0"/>
              <a:t>as “miniature” activities that can be grouped to form an activity.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 Lifecycle</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1357290" y="1600200"/>
            <a:ext cx="6215106" cy="4695621"/>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COMPONENTS OF A SCREEN</a:t>
            </a:r>
            <a:br>
              <a:rPr lang="en-GB" b="1"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GB" i="1" dirty="0" smtClean="0"/>
              <a:t>An activity </a:t>
            </a:r>
            <a:r>
              <a:rPr lang="en-GB" dirty="0" smtClean="0"/>
              <a:t>displays </a:t>
            </a:r>
            <a:r>
              <a:rPr lang="en-GB" dirty="0"/>
              <a:t>the user interface of your application, which may contain widgets such as buttons</a:t>
            </a:r>
            <a:r>
              <a:rPr lang="en-GB" dirty="0" smtClean="0"/>
              <a:t>, labels</a:t>
            </a:r>
            <a:r>
              <a:rPr lang="en-GB" dirty="0"/>
              <a:t>, textboxes, and so on. </a:t>
            </a:r>
            <a:endParaRPr lang="en-GB" dirty="0" smtClean="0"/>
          </a:p>
          <a:p>
            <a:r>
              <a:rPr lang="en-GB" dirty="0" smtClean="0"/>
              <a:t>Typically</a:t>
            </a:r>
            <a:r>
              <a:rPr lang="en-GB" dirty="0"/>
              <a:t>, you </a:t>
            </a:r>
            <a:r>
              <a:rPr lang="en-GB" dirty="0" smtClean="0"/>
              <a:t>define </a:t>
            </a:r>
            <a:r>
              <a:rPr lang="en-GB" dirty="0"/>
              <a:t>your UI using an XML </a:t>
            </a:r>
            <a:r>
              <a:rPr lang="en-GB" dirty="0" smtClean="0"/>
              <a:t>file</a:t>
            </a:r>
            <a:endParaRPr lang="en-GB" dirty="0" smtClean="0"/>
          </a:p>
          <a:p>
            <a:pPr>
              <a:buNone/>
            </a:pPr>
            <a:r>
              <a:rPr lang="en-US" b="1" dirty="0"/>
              <a:t>Views and </a:t>
            </a:r>
            <a:r>
              <a:rPr lang="en-US" b="1" dirty="0" err="1"/>
              <a:t>ViewGroups</a:t>
            </a:r>
            <a:endParaRPr lang="en-US" b="1" dirty="0"/>
          </a:p>
          <a:p>
            <a:r>
              <a:rPr lang="en-GB" dirty="0"/>
              <a:t>An activity contains </a:t>
            </a:r>
            <a:r>
              <a:rPr lang="en-GB" b="1" i="1" dirty="0"/>
              <a:t>views</a:t>
            </a:r>
            <a:r>
              <a:rPr lang="en-GB" i="1" dirty="0"/>
              <a:t> and </a:t>
            </a:r>
            <a:r>
              <a:rPr lang="en-GB" b="1" i="1" dirty="0" err="1"/>
              <a:t>ViewGroups</a:t>
            </a:r>
            <a:r>
              <a:rPr lang="en-GB" i="1" dirty="0"/>
              <a:t>. A view is a widget that has an appearance on screen.</a:t>
            </a:r>
          </a:p>
          <a:p>
            <a:r>
              <a:rPr lang="en-GB" dirty="0"/>
              <a:t>Examples of views are buttons, labels, and textboxes. A view derives from the base class android</a:t>
            </a:r>
          </a:p>
          <a:p>
            <a:r>
              <a:rPr lang="en-US" dirty="0"/>
              <a:t>.</a:t>
            </a:r>
            <a:r>
              <a:rPr lang="en-US" dirty="0" err="1"/>
              <a:t>view.View</a:t>
            </a:r>
            <a:r>
              <a:rPr lang="en-US" dirty="0"/>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Layouts</a:t>
            </a:r>
            <a:endParaRPr lang="en-US" b="1" dirty="0"/>
          </a:p>
        </p:txBody>
      </p:sp>
      <p:sp>
        <p:nvSpPr>
          <p:cNvPr id="3" name="Content Placeholder 2"/>
          <p:cNvSpPr>
            <a:spLocks noGrp="1"/>
          </p:cNvSpPr>
          <p:nvPr>
            <p:ph idx="1"/>
          </p:nvPr>
        </p:nvSpPr>
        <p:spPr/>
        <p:txBody>
          <a:bodyPr/>
          <a:lstStyle/>
          <a:p>
            <a:pPr>
              <a:buNone/>
            </a:pPr>
            <a:r>
              <a:rPr lang="en-GB" dirty="0"/>
              <a:t>Android supports the following </a:t>
            </a:r>
            <a:r>
              <a:rPr lang="en-GB" dirty="0" smtClean="0"/>
              <a:t>layouts:</a:t>
            </a:r>
            <a:endParaRPr lang="en-GB" dirty="0"/>
          </a:p>
          <a:p>
            <a:r>
              <a:rPr lang="en-US" dirty="0" err="1" smtClean="0"/>
              <a:t>LinearLayout</a:t>
            </a:r>
            <a:endParaRPr lang="en-US" dirty="0"/>
          </a:p>
          <a:p>
            <a:r>
              <a:rPr lang="en-US" dirty="0" err="1" smtClean="0"/>
              <a:t>AbsoluteLayout</a:t>
            </a:r>
            <a:endParaRPr lang="en-US" dirty="0" smtClean="0"/>
          </a:p>
          <a:p>
            <a:r>
              <a:rPr lang="en-US" dirty="0" err="1" smtClean="0"/>
              <a:t>TableLayout</a:t>
            </a:r>
            <a:endParaRPr lang="en-US" dirty="0"/>
          </a:p>
          <a:p>
            <a:r>
              <a:rPr lang="en-US" dirty="0" err="1" smtClean="0"/>
              <a:t>RelativeLayout</a:t>
            </a:r>
            <a:endParaRPr lang="en-US" dirty="0"/>
          </a:p>
          <a:p>
            <a:r>
              <a:rPr lang="en-US" dirty="0" err="1" smtClean="0"/>
              <a:t>FrameLayout</a:t>
            </a:r>
            <a:endParaRPr lang="en-US" dirty="0"/>
          </a:p>
          <a:p>
            <a:r>
              <a:rPr lang="en-US" dirty="0" err="1" smtClean="0"/>
              <a:t>ScrollView</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ADAPTING TO DISPLAY ORIENTATION</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One </a:t>
            </a:r>
            <a:r>
              <a:rPr lang="en-GB" dirty="0"/>
              <a:t>of the key features of modern </a:t>
            </a:r>
            <a:r>
              <a:rPr lang="en-GB" dirty="0" err="1"/>
              <a:t>smartphones</a:t>
            </a:r>
            <a:r>
              <a:rPr lang="en-GB" dirty="0"/>
              <a:t> is their ability to switch screen orientation, and</a:t>
            </a:r>
          </a:p>
          <a:p>
            <a:r>
              <a:rPr lang="en-GB" dirty="0"/>
              <a:t>Android is no exception. Android supports two screen orientations: </a:t>
            </a:r>
            <a:r>
              <a:rPr lang="en-GB" i="1" dirty="0"/>
              <a:t>portrait and landscape. </a:t>
            </a:r>
            <a:endParaRPr lang="en-GB" i="1" dirty="0" smtClean="0"/>
          </a:p>
          <a:p>
            <a:r>
              <a:rPr lang="en-GB" i="1" dirty="0" smtClean="0"/>
              <a:t>By </a:t>
            </a:r>
            <a:r>
              <a:rPr lang="en-GB" dirty="0" smtClean="0"/>
              <a:t>default</a:t>
            </a:r>
            <a:r>
              <a:rPr lang="en-GB" dirty="0"/>
              <a:t>, when you change the display orientation of your Android device, the current activity that </a:t>
            </a:r>
            <a:r>
              <a:rPr lang="en-GB" dirty="0" smtClean="0"/>
              <a:t>is displayed </a:t>
            </a:r>
            <a:r>
              <a:rPr lang="en-GB" dirty="0"/>
              <a:t>automatically redraws its content in the new orientation. </a:t>
            </a:r>
            <a:endParaRPr lang="en-GB" dirty="0" smtClean="0"/>
          </a:p>
          <a:p>
            <a:r>
              <a:rPr lang="en-GB" dirty="0" smtClean="0"/>
              <a:t>This </a:t>
            </a:r>
            <a:r>
              <a:rPr lang="en-GB" dirty="0"/>
              <a:t>is because the </a:t>
            </a:r>
            <a:r>
              <a:rPr lang="en-GB" dirty="0" err="1"/>
              <a:t>onCreate</a:t>
            </a:r>
            <a:r>
              <a:rPr lang="en-GB" dirty="0" smtClean="0"/>
              <a:t>() method </a:t>
            </a:r>
            <a:r>
              <a:rPr lang="en-GB" dirty="0"/>
              <a:t>of the activity is </a:t>
            </a:r>
            <a:r>
              <a:rPr lang="en-GB" dirty="0" err="1"/>
              <a:t>fi</a:t>
            </a:r>
            <a:r>
              <a:rPr lang="en-GB" dirty="0"/>
              <a:t> red whenever there is a change in display orientation.</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UTILIZING THE ACTION BAR</a:t>
            </a:r>
            <a:endParaRPr lang="en-US" dirty="0"/>
          </a:p>
        </p:txBody>
      </p:sp>
      <p:sp>
        <p:nvSpPr>
          <p:cNvPr id="3" name="Content Placeholder 2"/>
          <p:cNvSpPr>
            <a:spLocks noGrp="1"/>
          </p:cNvSpPr>
          <p:nvPr>
            <p:ph idx="1"/>
          </p:nvPr>
        </p:nvSpPr>
        <p:spPr/>
        <p:txBody>
          <a:bodyPr>
            <a:normAutofit fontScale="92500"/>
          </a:bodyPr>
          <a:lstStyle/>
          <a:p>
            <a:r>
              <a:rPr lang="en-GB" dirty="0" smtClean="0"/>
              <a:t>Besides </a:t>
            </a:r>
            <a:r>
              <a:rPr lang="en-GB" dirty="0"/>
              <a:t>fragments, another newer feature introduced in Android 3 and 4 is the Action Bar. </a:t>
            </a:r>
            <a:endParaRPr lang="en-GB" dirty="0" smtClean="0"/>
          </a:p>
          <a:p>
            <a:r>
              <a:rPr lang="en-GB" dirty="0" smtClean="0"/>
              <a:t>In place of </a:t>
            </a:r>
            <a:r>
              <a:rPr lang="en-GB" dirty="0"/>
              <a:t>the traditional title bar located at the top of the device’s screen, the Action Bar displays </a:t>
            </a:r>
            <a:r>
              <a:rPr lang="en-GB" dirty="0" smtClean="0"/>
              <a:t>the application </a:t>
            </a:r>
            <a:r>
              <a:rPr lang="en-GB" dirty="0"/>
              <a:t>icon together with the activity title. </a:t>
            </a:r>
            <a:endParaRPr lang="en-GB" dirty="0" smtClean="0"/>
          </a:p>
          <a:p>
            <a:r>
              <a:rPr lang="en-GB" dirty="0" smtClean="0"/>
              <a:t>Optionally</a:t>
            </a:r>
            <a:r>
              <a:rPr lang="en-GB" dirty="0"/>
              <a:t>, on the right side of the Action Bar are</a:t>
            </a:r>
          </a:p>
          <a:p>
            <a:pPr>
              <a:buNone/>
            </a:pPr>
            <a:r>
              <a:rPr lang="en-GB" i="1" dirty="0" smtClean="0"/>
              <a:t>	action items.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Introduction to Mobile Computing </a:t>
            </a:r>
            <a:endParaRPr lang="en-US" dirty="0"/>
          </a:p>
        </p:txBody>
      </p:sp>
      <p:sp>
        <p:nvSpPr>
          <p:cNvPr id="3" name="Content Placeholder 2"/>
          <p:cNvSpPr>
            <a:spLocks noGrp="1"/>
          </p:cNvSpPr>
          <p:nvPr>
            <p:ph idx="1"/>
          </p:nvPr>
        </p:nvSpPr>
        <p:spPr>
          <a:xfrm>
            <a:off x="457200" y="1600200"/>
            <a:ext cx="8229600" cy="4829196"/>
          </a:xfrm>
        </p:spPr>
        <p:txBody>
          <a:bodyPr>
            <a:normAutofit fontScale="77500" lnSpcReduction="20000"/>
          </a:bodyPr>
          <a:lstStyle/>
          <a:p>
            <a:pPr>
              <a:buNone/>
            </a:pPr>
            <a:r>
              <a:rPr lang="en-US" sz="3100" dirty="0" smtClean="0"/>
              <a:t>A communication device can exhibit any one of the following characteristics:</a:t>
            </a:r>
          </a:p>
          <a:p>
            <a:pPr lvl="0"/>
            <a:r>
              <a:rPr lang="en-US" sz="3100" b="1" dirty="0" smtClean="0"/>
              <a:t>Fixed </a:t>
            </a:r>
            <a:r>
              <a:rPr lang="en-US" sz="3100" b="1" dirty="0" smtClean="0"/>
              <a:t>and wired</a:t>
            </a:r>
            <a:r>
              <a:rPr lang="en-US" sz="3100" dirty="0" smtClean="0"/>
              <a:t>: This configuration describes the typical desktop </a:t>
            </a:r>
            <a:r>
              <a:rPr lang="en-US" sz="3100" dirty="0" smtClean="0"/>
              <a:t>compute </a:t>
            </a:r>
            <a:r>
              <a:rPr lang="en-US" sz="3100" dirty="0" err="1" smtClean="0"/>
              <a:t>rin</a:t>
            </a:r>
            <a:r>
              <a:rPr lang="en-US" sz="3100" dirty="0" smtClean="0"/>
              <a:t> </a:t>
            </a:r>
            <a:r>
              <a:rPr lang="en-US" sz="3100" dirty="0" smtClean="0"/>
              <a:t>an office. Neither weight nor power consumption of the devices allow for mobile usage. </a:t>
            </a:r>
            <a:endParaRPr lang="en-US" sz="3100" dirty="0" smtClean="0"/>
          </a:p>
          <a:p>
            <a:pPr lvl="0"/>
            <a:r>
              <a:rPr lang="en-US" sz="3100" b="1" dirty="0" smtClean="0"/>
              <a:t>Mobile </a:t>
            </a:r>
            <a:r>
              <a:rPr lang="en-US" sz="3100" b="1" dirty="0" smtClean="0"/>
              <a:t>and wired</a:t>
            </a:r>
            <a:r>
              <a:rPr lang="en-US" sz="3100" dirty="0" smtClean="0"/>
              <a:t>: Many of today’s laptops fall into this category; users carry the laptop from one hotel to the next, reconnecting to the company’s network via the telephone network and </a:t>
            </a:r>
            <a:r>
              <a:rPr lang="en-US" sz="3100" dirty="0" smtClean="0"/>
              <a:t>a modem</a:t>
            </a:r>
            <a:r>
              <a:rPr lang="en-US" sz="3100" dirty="0" smtClean="0"/>
              <a:t>.</a:t>
            </a:r>
          </a:p>
          <a:p>
            <a:r>
              <a:rPr lang="en-US" sz="3100" dirty="0" smtClean="0"/>
              <a:t> </a:t>
            </a:r>
            <a:r>
              <a:rPr lang="en-US" sz="3100" b="1" dirty="0" smtClean="0"/>
              <a:t>Fixed </a:t>
            </a:r>
            <a:r>
              <a:rPr lang="en-US" sz="3100" b="1" dirty="0" smtClean="0"/>
              <a:t>and wireless</a:t>
            </a:r>
            <a:r>
              <a:rPr lang="en-US" sz="3100" dirty="0" smtClean="0"/>
              <a:t>: This mode is used for installing networks, e.g., in historical buildings to avoid damage by installing wires, or at trade shows to ensure fast </a:t>
            </a:r>
            <a:r>
              <a:rPr lang="en-US" sz="3100" dirty="0" smtClean="0"/>
              <a:t>network setup.</a:t>
            </a:r>
          </a:p>
          <a:p>
            <a:r>
              <a:rPr lang="en-US" sz="3100" b="1" dirty="0" smtClean="0"/>
              <a:t>Mobile </a:t>
            </a:r>
            <a:r>
              <a:rPr lang="en-US" sz="3100" b="1" dirty="0" smtClean="0"/>
              <a:t>and wireless</a:t>
            </a:r>
            <a:r>
              <a:rPr lang="en-US" sz="3100" dirty="0" smtClean="0"/>
              <a:t>: This is the most interesting case. No cable restricts the user, who can roam between different wireless networks</a:t>
            </a:r>
            <a:r>
              <a:rPr lang="en-US" sz="3100" dirty="0" smtClean="0"/>
              <a:t>.</a:t>
            </a:r>
            <a:endParaRPr lang="en-US" sz="3100" dirty="0" smtClean="0"/>
          </a:p>
          <a:p>
            <a:pPr algn="just"/>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LISTENING FOR UI NOTIFICATIONS</a:t>
            </a: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Users </a:t>
            </a:r>
            <a:r>
              <a:rPr lang="en-GB" dirty="0"/>
              <a:t>interact with your UI at two levels: the activity level and the view level. At the activity level</a:t>
            </a:r>
            <a:r>
              <a:rPr lang="en-GB" dirty="0" smtClean="0"/>
              <a:t>, the </a:t>
            </a:r>
            <a:r>
              <a:rPr lang="en-GB" dirty="0"/>
              <a:t>Activity class exposes methods that you can override. </a:t>
            </a:r>
            <a:endParaRPr lang="en-GB" dirty="0" smtClean="0"/>
          </a:p>
          <a:p>
            <a:r>
              <a:rPr lang="en-GB" dirty="0" smtClean="0"/>
              <a:t>Some </a:t>
            </a:r>
            <a:r>
              <a:rPr lang="en-GB" dirty="0"/>
              <a:t>common methods that you </a:t>
            </a:r>
            <a:r>
              <a:rPr lang="en-GB" dirty="0" smtClean="0"/>
              <a:t>can override </a:t>
            </a:r>
            <a:r>
              <a:rPr lang="en-GB" dirty="0"/>
              <a:t>in your activities include the following:</a:t>
            </a:r>
          </a:p>
          <a:p>
            <a:r>
              <a:rPr lang="en-GB" dirty="0" err="1" smtClean="0"/>
              <a:t>onKeyDown</a:t>
            </a:r>
            <a:r>
              <a:rPr lang="en-GB" dirty="0" smtClean="0"/>
              <a:t> </a:t>
            </a:r>
            <a:r>
              <a:rPr lang="en-GB" dirty="0"/>
              <a:t>— Called when a key was pressed and not handled by any of the views </a:t>
            </a:r>
            <a:r>
              <a:rPr lang="en-GB" dirty="0" smtClean="0"/>
              <a:t>contained </a:t>
            </a:r>
            <a:r>
              <a:rPr lang="en-US" dirty="0" smtClean="0"/>
              <a:t>within </a:t>
            </a:r>
            <a:r>
              <a:rPr lang="en-US" dirty="0"/>
              <a:t>the </a:t>
            </a:r>
            <a:r>
              <a:rPr lang="en-US" dirty="0" smtClean="0"/>
              <a:t>activity</a:t>
            </a:r>
          </a:p>
          <a:p>
            <a:r>
              <a:rPr lang="en-GB" dirty="0" err="1"/>
              <a:t>onKeyUp</a:t>
            </a:r>
            <a:r>
              <a:rPr lang="en-GB" dirty="0"/>
              <a:t> — Called when a key was released and not handled by any of the views </a:t>
            </a:r>
            <a:r>
              <a:rPr lang="en-GB" dirty="0" smtClean="0"/>
              <a:t>contained </a:t>
            </a:r>
            <a:r>
              <a:rPr lang="en-US" dirty="0" smtClean="0"/>
              <a:t>within </a:t>
            </a:r>
            <a:r>
              <a:rPr lang="en-US" dirty="0"/>
              <a:t>the </a:t>
            </a:r>
            <a:r>
              <a:rPr lang="en-US" dirty="0" err="1" smtClean="0"/>
              <a:t>activitY</a:t>
            </a:r>
            <a:endParaRPr lang="en-US" dirty="0" smtClean="0"/>
          </a:p>
          <a:p>
            <a:r>
              <a:rPr lang="en-GB" dirty="0" err="1" smtClean="0"/>
              <a:t>onMenuItemSelected</a:t>
            </a:r>
            <a:r>
              <a:rPr lang="en-GB" dirty="0" smtClean="0"/>
              <a:t> </a:t>
            </a:r>
            <a:r>
              <a:rPr lang="en-GB" dirty="0"/>
              <a:t>— Called when a panel’s menu item has been selected by the </a:t>
            </a:r>
            <a:r>
              <a:rPr lang="en-GB" dirty="0" smtClean="0"/>
              <a:t>user</a:t>
            </a:r>
            <a:endParaRPr lang="en-US" dirty="0"/>
          </a:p>
          <a:p>
            <a:r>
              <a:rPr lang="en-GB" dirty="0" err="1" smtClean="0"/>
              <a:t>onMenuOpened</a:t>
            </a:r>
            <a:r>
              <a:rPr lang="en-GB" dirty="0" smtClean="0"/>
              <a:t> </a:t>
            </a:r>
            <a:r>
              <a:rPr lang="en-GB" dirty="0"/>
              <a:t>— Called when a panel’s menu is opened by the user</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VIEWS</a:t>
            </a:r>
            <a:endParaRPr lang="en-US" b="1"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USING BASIC VIEWS</a:t>
            </a:r>
          </a:p>
          <a:p>
            <a:r>
              <a:rPr lang="en-GB" dirty="0" smtClean="0"/>
              <a:t>some </a:t>
            </a:r>
            <a:r>
              <a:rPr lang="en-GB" dirty="0"/>
              <a:t>of the basic views that you can use to design the </a:t>
            </a:r>
            <a:r>
              <a:rPr lang="en-GB" dirty="0" smtClean="0"/>
              <a:t>UI </a:t>
            </a:r>
            <a:r>
              <a:rPr lang="en-US" dirty="0" smtClean="0"/>
              <a:t>of </a:t>
            </a:r>
            <a:r>
              <a:rPr lang="en-US" dirty="0"/>
              <a:t>your Android applications:</a:t>
            </a:r>
          </a:p>
          <a:p>
            <a:pPr lvl="1"/>
            <a:r>
              <a:rPr lang="en-US" dirty="0" err="1" smtClean="0"/>
              <a:t>TextView</a:t>
            </a:r>
            <a:endParaRPr lang="en-US" dirty="0"/>
          </a:p>
          <a:p>
            <a:pPr lvl="1"/>
            <a:r>
              <a:rPr lang="en-US" dirty="0" err="1" smtClean="0"/>
              <a:t>EditText</a:t>
            </a:r>
            <a:endParaRPr lang="en-US" dirty="0"/>
          </a:p>
          <a:p>
            <a:pPr lvl="1"/>
            <a:r>
              <a:rPr lang="en-US" dirty="0" smtClean="0"/>
              <a:t>Button</a:t>
            </a:r>
            <a:endParaRPr lang="en-US" dirty="0"/>
          </a:p>
          <a:p>
            <a:pPr lvl="1"/>
            <a:r>
              <a:rPr lang="en-US" dirty="0" err="1" smtClean="0"/>
              <a:t>ImageButton</a:t>
            </a:r>
            <a:endParaRPr lang="en-US" dirty="0"/>
          </a:p>
          <a:p>
            <a:pPr lvl="1"/>
            <a:r>
              <a:rPr lang="en-US" dirty="0" err="1" smtClean="0"/>
              <a:t>CheckBox</a:t>
            </a:r>
            <a:endParaRPr lang="en-US" dirty="0"/>
          </a:p>
          <a:p>
            <a:pPr lvl="1"/>
            <a:r>
              <a:rPr lang="en-US" dirty="0" err="1" smtClean="0"/>
              <a:t>ToggleButton</a:t>
            </a:r>
            <a:endParaRPr lang="en-US" dirty="0"/>
          </a:p>
          <a:p>
            <a:pPr lvl="1"/>
            <a:r>
              <a:rPr lang="en-US" dirty="0" err="1" smtClean="0"/>
              <a:t>RadioButton</a:t>
            </a:r>
            <a:endParaRPr lang="en-US" dirty="0"/>
          </a:p>
          <a:p>
            <a:pPr lvl="1"/>
            <a:r>
              <a:rPr lang="en-US" dirty="0" err="1" smtClean="0"/>
              <a:t>RadioGroup</a:t>
            </a:r>
            <a:endParaRPr lang="en-US" dirty="0"/>
          </a:p>
          <a:p>
            <a:r>
              <a:rPr lang="en-GB" dirty="0"/>
              <a:t>These basic views enable you to display text information, as well as perform some basic selection.</a:t>
            </a:r>
            <a:endParaRPr lang="en-US"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USING PICKER VIEWS</a:t>
            </a:r>
            <a:endParaRPr lang="en-US" dirty="0"/>
          </a:p>
        </p:txBody>
      </p:sp>
      <p:sp>
        <p:nvSpPr>
          <p:cNvPr id="3" name="Content Placeholder 2"/>
          <p:cNvSpPr>
            <a:spLocks noGrp="1"/>
          </p:cNvSpPr>
          <p:nvPr>
            <p:ph idx="1"/>
          </p:nvPr>
        </p:nvSpPr>
        <p:spPr/>
        <p:txBody>
          <a:bodyPr>
            <a:normAutofit fontScale="85000" lnSpcReduction="10000"/>
          </a:bodyPr>
          <a:lstStyle/>
          <a:p>
            <a:r>
              <a:rPr lang="en-GB" dirty="0" smtClean="0"/>
              <a:t>Selecting </a:t>
            </a:r>
            <a:r>
              <a:rPr lang="en-GB" dirty="0"/>
              <a:t>the date and time is one of the common tasks you need to perform in a mobile application.</a:t>
            </a:r>
          </a:p>
          <a:p>
            <a:r>
              <a:rPr lang="en-GB" dirty="0"/>
              <a:t>Android supports this functionality through the </a:t>
            </a:r>
            <a:r>
              <a:rPr lang="en-GB" dirty="0" err="1"/>
              <a:t>TimePicker</a:t>
            </a:r>
            <a:r>
              <a:rPr lang="en-GB" dirty="0"/>
              <a:t> and </a:t>
            </a:r>
            <a:r>
              <a:rPr lang="en-GB" dirty="0" err="1"/>
              <a:t>DatePicker</a:t>
            </a:r>
            <a:r>
              <a:rPr lang="en-GB" dirty="0"/>
              <a:t> </a:t>
            </a:r>
            <a:r>
              <a:rPr lang="en-GB" dirty="0" smtClean="0"/>
              <a:t>views</a:t>
            </a:r>
          </a:p>
          <a:p>
            <a:pPr>
              <a:buNone/>
            </a:pPr>
            <a:r>
              <a:rPr lang="en-US" b="1" dirty="0" err="1" smtClean="0"/>
              <a:t>TimePicker</a:t>
            </a:r>
            <a:r>
              <a:rPr lang="en-US" b="1" dirty="0" smtClean="0"/>
              <a:t> </a:t>
            </a:r>
            <a:r>
              <a:rPr lang="en-US" b="1" dirty="0"/>
              <a:t>View</a:t>
            </a:r>
          </a:p>
          <a:p>
            <a:r>
              <a:rPr lang="en-GB" dirty="0"/>
              <a:t>The </a:t>
            </a:r>
            <a:r>
              <a:rPr lang="en-GB" dirty="0" err="1"/>
              <a:t>TimePicker</a:t>
            </a:r>
            <a:r>
              <a:rPr lang="en-GB" dirty="0"/>
              <a:t> view enables users to select a time of the day, in either 24-hour mode or </a:t>
            </a:r>
            <a:r>
              <a:rPr lang="en-GB" dirty="0" smtClean="0"/>
              <a:t>AM/PM </a:t>
            </a:r>
            <a:r>
              <a:rPr lang="en-US" dirty="0" smtClean="0"/>
              <a:t>mode.</a:t>
            </a:r>
          </a:p>
          <a:p>
            <a:pPr>
              <a:buNone/>
            </a:pPr>
            <a:r>
              <a:rPr lang="en-US" b="1" dirty="0" err="1"/>
              <a:t>DatePicker</a:t>
            </a:r>
            <a:r>
              <a:rPr lang="en-US" b="1" dirty="0"/>
              <a:t> View</a:t>
            </a:r>
          </a:p>
          <a:p>
            <a:r>
              <a:rPr lang="en-GB" dirty="0" smtClean="0"/>
              <a:t>Using </a:t>
            </a:r>
            <a:r>
              <a:rPr lang="en-GB" dirty="0"/>
              <a:t>the </a:t>
            </a:r>
            <a:r>
              <a:rPr lang="en-GB" dirty="0" err="1"/>
              <a:t>DatePicker</a:t>
            </a:r>
            <a:r>
              <a:rPr lang="en-GB" dirty="0"/>
              <a:t>, you </a:t>
            </a:r>
            <a:r>
              <a:rPr lang="en-GB" dirty="0" smtClean="0"/>
              <a:t>can enable </a:t>
            </a:r>
            <a:r>
              <a:rPr lang="en-GB" dirty="0"/>
              <a:t>users to select a particular date on the activity.</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LIST </a:t>
            </a:r>
            <a:r>
              <a:rPr lang="en-GB" b="1" dirty="0" smtClean="0"/>
              <a:t>VIEWS</a:t>
            </a:r>
            <a:endParaRPr lang="en-US" dirty="0"/>
          </a:p>
        </p:txBody>
      </p:sp>
      <p:sp>
        <p:nvSpPr>
          <p:cNvPr id="3" name="Content Placeholder 2"/>
          <p:cNvSpPr>
            <a:spLocks noGrp="1"/>
          </p:cNvSpPr>
          <p:nvPr>
            <p:ph idx="1"/>
          </p:nvPr>
        </p:nvSpPr>
        <p:spPr/>
        <p:txBody>
          <a:bodyPr>
            <a:normAutofit fontScale="70000" lnSpcReduction="20000"/>
          </a:bodyPr>
          <a:lstStyle/>
          <a:p>
            <a:r>
              <a:rPr lang="en-GB" dirty="0" smtClean="0"/>
              <a:t>List </a:t>
            </a:r>
            <a:r>
              <a:rPr lang="en-GB" dirty="0"/>
              <a:t>views are views that enable you to display a long list of items. </a:t>
            </a:r>
            <a:endParaRPr lang="en-GB" dirty="0" smtClean="0"/>
          </a:p>
          <a:p>
            <a:r>
              <a:rPr lang="en-GB" dirty="0" smtClean="0"/>
              <a:t>there </a:t>
            </a:r>
            <a:r>
              <a:rPr lang="en-GB" dirty="0"/>
              <a:t>are two </a:t>
            </a:r>
            <a:r>
              <a:rPr lang="en-GB" dirty="0" smtClean="0"/>
              <a:t>types of </a:t>
            </a:r>
            <a:r>
              <a:rPr lang="en-GB" dirty="0"/>
              <a:t>list views: </a:t>
            </a:r>
            <a:endParaRPr lang="en-GB" dirty="0" smtClean="0"/>
          </a:p>
          <a:p>
            <a:r>
              <a:rPr lang="en-GB" dirty="0" err="1" smtClean="0"/>
              <a:t>ListView</a:t>
            </a:r>
            <a:r>
              <a:rPr lang="en-GB" dirty="0" smtClean="0"/>
              <a:t> </a:t>
            </a:r>
            <a:r>
              <a:rPr lang="en-GB" dirty="0"/>
              <a:t>and </a:t>
            </a:r>
            <a:r>
              <a:rPr lang="en-GB" dirty="0" err="1"/>
              <a:t>SpinnerView</a:t>
            </a:r>
            <a:r>
              <a:rPr lang="en-GB" dirty="0"/>
              <a:t>. </a:t>
            </a:r>
            <a:endParaRPr lang="en-GB" dirty="0" smtClean="0"/>
          </a:p>
          <a:p>
            <a:r>
              <a:rPr lang="en-GB" dirty="0" smtClean="0"/>
              <a:t>Both </a:t>
            </a:r>
            <a:r>
              <a:rPr lang="en-GB" dirty="0"/>
              <a:t>are useful for displaying long lists of items. </a:t>
            </a:r>
            <a:endParaRPr lang="en-GB" dirty="0" smtClean="0"/>
          </a:p>
          <a:p>
            <a:pPr>
              <a:buNone/>
            </a:pPr>
            <a:r>
              <a:rPr lang="en-US" b="1" dirty="0" err="1" smtClean="0"/>
              <a:t>ListView</a:t>
            </a:r>
            <a:r>
              <a:rPr lang="en-US" b="1" dirty="0" smtClean="0"/>
              <a:t> </a:t>
            </a:r>
            <a:r>
              <a:rPr lang="en-US" b="1" dirty="0"/>
              <a:t>View</a:t>
            </a:r>
          </a:p>
          <a:p>
            <a:r>
              <a:rPr lang="en-GB" dirty="0"/>
              <a:t>The </a:t>
            </a:r>
            <a:r>
              <a:rPr lang="en-GB" dirty="0" err="1"/>
              <a:t>ListView</a:t>
            </a:r>
            <a:r>
              <a:rPr lang="en-GB" dirty="0"/>
              <a:t> displays a list of items in a vertically scrolling list</a:t>
            </a:r>
            <a:r>
              <a:rPr lang="en-GB" dirty="0" smtClean="0"/>
              <a:t>.</a:t>
            </a:r>
          </a:p>
          <a:p>
            <a:pPr>
              <a:buNone/>
            </a:pPr>
            <a:r>
              <a:rPr lang="en-US" b="1" dirty="0"/>
              <a:t>Using the Spinner View</a:t>
            </a:r>
          </a:p>
          <a:p>
            <a:r>
              <a:rPr lang="en-GB" dirty="0"/>
              <a:t>The </a:t>
            </a:r>
            <a:r>
              <a:rPr lang="en-GB" dirty="0" err="1"/>
              <a:t>ListView</a:t>
            </a:r>
            <a:r>
              <a:rPr lang="en-GB" dirty="0"/>
              <a:t> displays a long list of items in an activity, but sometimes you may want your </a:t>
            </a:r>
            <a:r>
              <a:rPr lang="en-GB" dirty="0" smtClean="0"/>
              <a:t>user interface </a:t>
            </a:r>
            <a:r>
              <a:rPr lang="en-GB" dirty="0"/>
              <a:t>to display other views, and hence you do not have the additional space for a </a:t>
            </a:r>
            <a:r>
              <a:rPr lang="en-GB" dirty="0" smtClean="0"/>
              <a:t>full-screen view </a:t>
            </a:r>
            <a:r>
              <a:rPr lang="en-GB" dirty="0"/>
              <a:t>like the </a:t>
            </a:r>
            <a:r>
              <a:rPr lang="en-GB" dirty="0" err="1"/>
              <a:t>ListView</a:t>
            </a:r>
            <a:r>
              <a:rPr lang="en-GB" dirty="0"/>
              <a:t>. </a:t>
            </a:r>
            <a:r>
              <a:rPr lang="en-GB" dirty="0" smtClean="0"/>
              <a:t> In </a:t>
            </a:r>
            <a:r>
              <a:rPr lang="en-GB" dirty="0"/>
              <a:t>such cases, you should use the </a:t>
            </a:r>
            <a:r>
              <a:rPr lang="en-GB" dirty="0" err="1"/>
              <a:t>SpinnerView</a:t>
            </a:r>
            <a:r>
              <a:rPr lang="en-GB" dirty="0"/>
              <a:t>. </a:t>
            </a:r>
            <a:endParaRPr lang="en-GB" dirty="0" smtClean="0"/>
          </a:p>
          <a:p>
            <a:r>
              <a:rPr lang="en-GB" dirty="0" smtClean="0"/>
              <a:t>The </a:t>
            </a:r>
            <a:r>
              <a:rPr lang="en-GB" dirty="0" err="1"/>
              <a:t>SpinnerView</a:t>
            </a:r>
            <a:r>
              <a:rPr lang="en-GB" dirty="0"/>
              <a:t> </a:t>
            </a:r>
            <a:r>
              <a:rPr lang="en-GB" dirty="0" smtClean="0"/>
              <a:t>displays one </a:t>
            </a:r>
            <a:r>
              <a:rPr lang="en-GB" dirty="0"/>
              <a:t>item at a time from a list and enables users to choose among them.</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IMAGE VIEWS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GB" b="1" dirty="0" smtClean="0"/>
              <a:t>USING IMAGE VIEWS TO DISPLAY PICTURES</a:t>
            </a:r>
          </a:p>
          <a:p>
            <a:r>
              <a:rPr lang="en-GB" dirty="0" smtClean="0"/>
              <a:t>So far, all the views you have seen until this point are used to display text information.</a:t>
            </a:r>
          </a:p>
          <a:p>
            <a:r>
              <a:rPr lang="en-GB" dirty="0" smtClean="0"/>
              <a:t>For displaying images, you can use the </a:t>
            </a:r>
            <a:r>
              <a:rPr lang="en-GB" dirty="0" err="1" smtClean="0"/>
              <a:t>ImageView</a:t>
            </a:r>
            <a:r>
              <a:rPr lang="en-GB" dirty="0" smtClean="0"/>
              <a:t>, Gallery, </a:t>
            </a:r>
            <a:r>
              <a:rPr lang="en-GB" dirty="0" err="1" smtClean="0"/>
              <a:t>ImageSwitcher</a:t>
            </a:r>
            <a:r>
              <a:rPr lang="en-GB" dirty="0" smtClean="0"/>
              <a:t>, and </a:t>
            </a:r>
            <a:r>
              <a:rPr lang="en-GB" dirty="0" err="1" smtClean="0"/>
              <a:t>GridView</a:t>
            </a:r>
            <a:r>
              <a:rPr lang="en-GB" dirty="0" smtClean="0"/>
              <a:t> </a:t>
            </a:r>
            <a:r>
              <a:rPr lang="en-US" dirty="0" smtClean="0"/>
              <a:t>views.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IMAGE VIEWS</a:t>
            </a:r>
            <a:endParaRPr lang="en-US" b="1"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Gallery and </a:t>
            </a:r>
            <a:r>
              <a:rPr lang="en-US" b="1" dirty="0" err="1" smtClean="0"/>
              <a:t>ImageView</a:t>
            </a:r>
            <a:r>
              <a:rPr lang="en-US" b="1" dirty="0" smtClean="0"/>
              <a:t> Views</a:t>
            </a:r>
          </a:p>
          <a:p>
            <a:r>
              <a:rPr lang="en-GB" dirty="0" smtClean="0"/>
              <a:t>The Gallery is a view that shows items (such as images) in a </a:t>
            </a:r>
            <a:r>
              <a:rPr lang="en-US" dirty="0" smtClean="0"/>
              <a:t>center-locked, horizontal scrolling list.</a:t>
            </a:r>
          </a:p>
          <a:p>
            <a:pPr>
              <a:buNone/>
            </a:pPr>
            <a:r>
              <a:rPr lang="en-US" b="1" dirty="0" err="1" smtClean="0"/>
              <a:t>ImageSwitcher</a:t>
            </a:r>
            <a:endParaRPr lang="en-US" b="1" dirty="0" smtClean="0"/>
          </a:p>
          <a:p>
            <a:r>
              <a:rPr lang="en-GB" dirty="0" smtClean="0"/>
              <a:t>The previous section demonstrated how to use the Gallery view together with an </a:t>
            </a:r>
            <a:r>
              <a:rPr lang="en-GB" dirty="0" err="1" smtClean="0"/>
              <a:t>ImageView</a:t>
            </a:r>
            <a:r>
              <a:rPr lang="en-GB" dirty="0" smtClean="0"/>
              <a:t> to display a series of thumbnail images so that when one is selected, it is displayed in the </a:t>
            </a:r>
            <a:r>
              <a:rPr lang="en-GB" dirty="0" err="1" smtClean="0"/>
              <a:t>ImageView</a:t>
            </a:r>
            <a:r>
              <a:rPr lang="en-GB" dirty="0" smtClean="0"/>
              <a:t>. </a:t>
            </a:r>
          </a:p>
          <a:p>
            <a:r>
              <a:rPr lang="en-GB" dirty="0" smtClean="0"/>
              <a:t>However, sometimes you don’t want an image to appear abruptly when the user selects it in the Gallery view — you might, for example, want to apply some animation to the image when it transitions from one image to another. </a:t>
            </a:r>
          </a:p>
          <a:p>
            <a:r>
              <a:rPr lang="en-GB" dirty="0" smtClean="0"/>
              <a:t>In this case, you need to use the </a:t>
            </a:r>
            <a:r>
              <a:rPr lang="en-GB" dirty="0" err="1" smtClean="0"/>
              <a:t>ImageSwitcher</a:t>
            </a:r>
            <a:r>
              <a:rPr lang="en-GB" dirty="0" smtClean="0"/>
              <a:t> together </a:t>
            </a:r>
            <a:r>
              <a:rPr lang="en-US" dirty="0" smtClean="0"/>
              <a:t>with the Gallery view.</a:t>
            </a:r>
            <a:endParaRPr lang="en-GB" dirty="0" smtClean="0"/>
          </a:p>
          <a:p>
            <a:pPr>
              <a:buNone/>
            </a:pP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GridView</a:t>
            </a:r>
            <a:endParaRPr lang="en-US" dirty="0"/>
          </a:p>
        </p:txBody>
      </p:sp>
      <p:sp>
        <p:nvSpPr>
          <p:cNvPr id="3" name="Content Placeholder 2"/>
          <p:cNvSpPr>
            <a:spLocks noGrp="1"/>
          </p:cNvSpPr>
          <p:nvPr>
            <p:ph idx="1"/>
          </p:nvPr>
        </p:nvSpPr>
        <p:spPr/>
        <p:txBody>
          <a:bodyPr/>
          <a:lstStyle/>
          <a:p>
            <a:r>
              <a:rPr lang="en-GB" dirty="0" smtClean="0"/>
              <a:t>The </a:t>
            </a:r>
            <a:r>
              <a:rPr lang="en-GB" dirty="0" err="1" smtClean="0"/>
              <a:t>GridView</a:t>
            </a:r>
            <a:r>
              <a:rPr lang="en-GB" dirty="0" smtClean="0"/>
              <a:t> shows items in a two-dimensional scrolling grid. </a:t>
            </a:r>
          </a:p>
          <a:p>
            <a:r>
              <a:rPr lang="en-GB" dirty="0" smtClean="0"/>
              <a:t>You can use the </a:t>
            </a:r>
            <a:r>
              <a:rPr lang="en-GB" dirty="0" err="1" smtClean="0"/>
              <a:t>GridView</a:t>
            </a:r>
            <a:r>
              <a:rPr lang="en-GB" dirty="0" smtClean="0"/>
              <a:t> together with an </a:t>
            </a:r>
            <a:r>
              <a:rPr lang="en-GB" dirty="0" err="1" smtClean="0"/>
              <a:t>ImageView</a:t>
            </a:r>
            <a:r>
              <a:rPr lang="en-GB" dirty="0" smtClean="0"/>
              <a:t> to display a series of images.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Creating the Helper Methods</a:t>
            </a:r>
            <a:endParaRPr lang="en-US" dirty="0"/>
          </a:p>
        </p:txBody>
      </p:sp>
      <p:sp>
        <p:nvSpPr>
          <p:cNvPr id="3" name="Content Placeholder 2"/>
          <p:cNvSpPr>
            <a:spLocks noGrp="1"/>
          </p:cNvSpPr>
          <p:nvPr>
            <p:ph idx="1"/>
          </p:nvPr>
        </p:nvSpPr>
        <p:spPr/>
        <p:txBody>
          <a:bodyPr>
            <a:normAutofit/>
          </a:bodyPr>
          <a:lstStyle/>
          <a:p>
            <a:r>
              <a:rPr lang="en-GB" dirty="0" smtClean="0"/>
              <a:t>Before creating options and context menus, you need to create two helper methods. </a:t>
            </a:r>
          </a:p>
          <a:p>
            <a:r>
              <a:rPr lang="en-GB" dirty="0" smtClean="0"/>
              <a:t>One creates a list of items to show inside a menu</a:t>
            </a:r>
          </a:p>
          <a:p>
            <a:r>
              <a:rPr lang="en-GB" dirty="0" smtClean="0"/>
              <a:t>The other handles the event that is fired when the user selects an item inside the menu.</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Context Menu</a:t>
            </a:r>
            <a:endParaRPr lang="en-US" dirty="0"/>
          </a:p>
        </p:txBody>
      </p:sp>
      <p:sp>
        <p:nvSpPr>
          <p:cNvPr id="3" name="Content Placeholder 2"/>
          <p:cNvSpPr>
            <a:spLocks noGrp="1"/>
          </p:cNvSpPr>
          <p:nvPr>
            <p:ph idx="1"/>
          </p:nvPr>
        </p:nvSpPr>
        <p:spPr/>
        <p:txBody>
          <a:bodyPr>
            <a:normAutofit fontScale="85000" lnSpcReduction="10000"/>
          </a:bodyPr>
          <a:lstStyle/>
          <a:p>
            <a:r>
              <a:rPr lang="en-GB" dirty="0" smtClean="0"/>
              <a:t>The previous section showed how the options menu is displayed when the user presses the MENU button. </a:t>
            </a:r>
          </a:p>
          <a:p>
            <a:r>
              <a:rPr lang="en-GB" dirty="0" smtClean="0"/>
              <a:t>Besides the options menu, you can also display a context menu. </a:t>
            </a:r>
          </a:p>
          <a:p>
            <a:r>
              <a:rPr lang="en-GB" dirty="0" smtClean="0"/>
              <a:t>A context menu is usually associated with a view on an activity, and it is displayed when the user taps and holds an item. </a:t>
            </a:r>
          </a:p>
          <a:p>
            <a:r>
              <a:rPr lang="en-GB" dirty="0" smtClean="0"/>
              <a:t>For</a:t>
            </a:r>
          </a:p>
          <a:p>
            <a:r>
              <a:rPr lang="en-GB" dirty="0" smtClean="0"/>
              <a:t>example, if the user taps on a Button view and holds it for a few seconds, a context menu can be </a:t>
            </a:r>
            <a:r>
              <a:rPr lang="en-US" dirty="0" smtClean="0"/>
              <a:t>displayed.</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AnalogClock</a:t>
            </a:r>
            <a:r>
              <a:rPr lang="en-US" b="1" dirty="0" smtClean="0"/>
              <a:t> and </a:t>
            </a:r>
            <a:r>
              <a:rPr lang="en-US" b="1" dirty="0" err="1" smtClean="0"/>
              <a:t>DigitalClock</a:t>
            </a:r>
            <a:r>
              <a:rPr lang="en-US" b="1" dirty="0" smtClean="0"/>
              <a:t> Views</a:t>
            </a:r>
            <a:endParaRPr lang="en-US" dirty="0"/>
          </a:p>
        </p:txBody>
      </p:sp>
      <p:sp>
        <p:nvSpPr>
          <p:cNvPr id="3" name="Content Placeholder 2"/>
          <p:cNvSpPr>
            <a:spLocks noGrp="1"/>
          </p:cNvSpPr>
          <p:nvPr>
            <p:ph idx="1"/>
          </p:nvPr>
        </p:nvSpPr>
        <p:spPr/>
        <p:txBody>
          <a:bodyPr>
            <a:normAutofit fontScale="92500"/>
          </a:bodyPr>
          <a:lstStyle/>
          <a:p>
            <a:r>
              <a:rPr lang="en-GB" dirty="0" err="1" smtClean="0"/>
              <a:t>AnalogClock</a:t>
            </a:r>
            <a:r>
              <a:rPr lang="en-GB" dirty="0" smtClean="0"/>
              <a:t> </a:t>
            </a:r>
            <a:r>
              <a:rPr lang="en-GB" dirty="0" smtClean="0"/>
              <a:t>view displays an </a:t>
            </a:r>
            <a:r>
              <a:rPr lang="en-GB" dirty="0" err="1" smtClean="0"/>
              <a:t>analog</a:t>
            </a:r>
            <a:r>
              <a:rPr lang="en-GB" dirty="0" smtClean="0"/>
              <a:t> clock with two hands — one for minutes and one for hours. </a:t>
            </a:r>
          </a:p>
          <a:p>
            <a:r>
              <a:rPr lang="en-GB" dirty="0" err="1" smtClean="0"/>
              <a:t>DigitalClock</a:t>
            </a:r>
            <a:r>
              <a:rPr lang="en-GB" dirty="0" smtClean="0"/>
              <a:t> view, displays the time digitally. </a:t>
            </a:r>
          </a:p>
          <a:p>
            <a:r>
              <a:rPr lang="en-GB" dirty="0" smtClean="0"/>
              <a:t>Both views display the system time only, and do not allow you to display a particular time (such as the current time in another time zone). </a:t>
            </a:r>
          </a:p>
          <a:p>
            <a:r>
              <a:rPr lang="en-GB" dirty="0" smtClean="0"/>
              <a:t>Hence, if you want to display the time for a particular region, you have to build </a:t>
            </a:r>
            <a:r>
              <a:rPr lang="en-US" dirty="0" smtClean="0"/>
              <a:t>your own custom views.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Main principles	</a:t>
            </a:r>
            <a:endParaRPr lang="en-US" dirty="0"/>
          </a:p>
        </p:txBody>
      </p:sp>
      <p:sp>
        <p:nvSpPr>
          <p:cNvPr id="3" name="Content Placeholder 2"/>
          <p:cNvSpPr>
            <a:spLocks noGrp="1"/>
          </p:cNvSpPr>
          <p:nvPr>
            <p:ph idx="1"/>
          </p:nvPr>
        </p:nvSpPr>
        <p:spPr>
          <a:xfrm>
            <a:off x="457200" y="1357298"/>
            <a:ext cx="8229600" cy="5000660"/>
          </a:xfrm>
        </p:spPr>
        <p:txBody>
          <a:bodyPr>
            <a:normAutofit fontScale="77500" lnSpcReduction="20000"/>
          </a:bodyPr>
          <a:lstStyle/>
          <a:p>
            <a:pPr>
              <a:buNone/>
            </a:pPr>
            <a:r>
              <a:rPr lang="en-US" sz="3100" b="1" dirty="0" smtClean="0"/>
              <a:t>Main principles	</a:t>
            </a:r>
          </a:p>
          <a:p>
            <a:pPr lvl="0"/>
            <a:r>
              <a:rPr lang="en-US" sz="2800" b="1" dirty="0" smtClean="0"/>
              <a:t>Portability</a:t>
            </a:r>
            <a:r>
              <a:rPr lang="en-US" sz="2800" dirty="0" smtClean="0"/>
              <a:t>:   Facilitates   movement   of   device(s)   within   the	mobile computing environment.</a:t>
            </a:r>
          </a:p>
          <a:p>
            <a:pPr lvl="0"/>
            <a:r>
              <a:rPr lang="en-US" sz="2800" b="1" dirty="0" smtClean="0"/>
              <a:t>Connectivity</a:t>
            </a:r>
            <a:r>
              <a:rPr lang="en-US" sz="2800" dirty="0" smtClean="0"/>
              <a:t>: Ability to continuously stay connected with minimal amount of lag/downtime, without being affected by movements of the connected </a:t>
            </a:r>
            <a:r>
              <a:rPr lang="en-US" sz="2800" dirty="0" smtClean="0"/>
              <a:t>nodes</a:t>
            </a:r>
          </a:p>
          <a:p>
            <a:pPr lvl="0"/>
            <a:r>
              <a:rPr lang="en-US" sz="2800" b="1" dirty="0" smtClean="0"/>
              <a:t>Social </a:t>
            </a:r>
            <a:r>
              <a:rPr lang="en-US" sz="2800" b="1" dirty="0" smtClean="0"/>
              <a:t>Interactivity</a:t>
            </a:r>
            <a:r>
              <a:rPr lang="en-US" sz="2800" dirty="0" smtClean="0"/>
              <a:t>: Maintaining the connectivity to collaborate with other users, at least within the same environment.</a:t>
            </a:r>
          </a:p>
          <a:p>
            <a:pPr lvl="0"/>
            <a:r>
              <a:rPr lang="en-US" sz="2800" b="1" dirty="0" smtClean="0"/>
              <a:t>Individuality</a:t>
            </a:r>
            <a:r>
              <a:rPr lang="en-US" sz="2800" dirty="0" smtClean="0"/>
              <a:t>: Adapting the technology to suit individual needs. </a:t>
            </a:r>
            <a:r>
              <a:rPr lang="en-US" sz="2800" dirty="0" smtClean="0"/>
              <a:t>Or</a:t>
            </a:r>
            <a:endParaRPr lang="en-US" sz="2800" dirty="0" smtClean="0"/>
          </a:p>
          <a:p>
            <a:pPr lvl="0"/>
            <a:r>
              <a:rPr lang="en-US" sz="2800" b="1" dirty="0" smtClean="0"/>
              <a:t>Portability</a:t>
            </a:r>
            <a:r>
              <a:rPr lang="en-US" sz="2800" dirty="0" smtClean="0"/>
              <a:t>: Devices/nodes connected within the mobile computing system should facilitate mobility. </a:t>
            </a:r>
          </a:p>
          <a:p>
            <a:pPr lvl="0"/>
            <a:r>
              <a:rPr lang="en-US" sz="2800" b="1" dirty="0" smtClean="0"/>
              <a:t>Connectivity</a:t>
            </a:r>
            <a:r>
              <a:rPr lang="en-US" sz="2800" dirty="0" smtClean="0"/>
              <a:t>: This defines the quality of service (QoS) of the network connectivity. </a:t>
            </a:r>
          </a:p>
          <a:p>
            <a:pPr lvl="0"/>
            <a:r>
              <a:rPr lang="en-US" sz="2800" b="1" dirty="0" smtClean="0"/>
              <a:t>Interactivity</a:t>
            </a:r>
            <a:r>
              <a:rPr lang="en-US" sz="2800" dirty="0" smtClean="0"/>
              <a:t>: The nodes belonging to a mobile computing system are connected with one another to communicate and collaborate through active transactions of data</a:t>
            </a:r>
            <a:r>
              <a:rPr lang="en-US" sz="2800" dirty="0" smtClean="0"/>
              <a:t>.</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USING MENUS WITH VIEWS</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Menus are useful for displaying additional options that are not directly visible on the main UI of an application. </a:t>
            </a:r>
          </a:p>
          <a:p>
            <a:pPr>
              <a:buNone/>
            </a:pPr>
            <a:r>
              <a:rPr lang="en-GB" dirty="0" smtClean="0"/>
              <a:t>There are two main types of menus in Android:</a:t>
            </a:r>
          </a:p>
          <a:p>
            <a:r>
              <a:rPr lang="en-GB" b="1" dirty="0" smtClean="0"/>
              <a:t>Options menu </a:t>
            </a:r>
            <a:r>
              <a:rPr lang="en-GB" dirty="0" smtClean="0"/>
              <a:t>— Displays information related to the current activity. In Android, you activate the options menu by pressing the MENU button.</a:t>
            </a:r>
          </a:p>
          <a:p>
            <a:r>
              <a:rPr lang="en-GB" b="1" dirty="0" smtClean="0"/>
              <a:t>Context menu — </a:t>
            </a:r>
            <a:r>
              <a:rPr lang="en-GB" dirty="0" smtClean="0"/>
              <a:t>Displays information related to a particular view on an activity. In Android, to activate a context menu you tap and hold on to it.</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SHARING DATA IN </a:t>
            </a:r>
            <a:r>
              <a:rPr lang="en-US" b="1" dirty="0" smtClean="0"/>
              <a:t>ANDROID</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GB" dirty="0" smtClean="0"/>
              <a:t>In </a:t>
            </a:r>
            <a:r>
              <a:rPr lang="en-GB" dirty="0"/>
              <a:t>Android, using a content provider is the recommended way to share data across packages.</a:t>
            </a:r>
          </a:p>
          <a:p>
            <a:pPr algn="just"/>
            <a:r>
              <a:rPr lang="en-GB" dirty="0"/>
              <a:t>Think of a content provider as a data store. How it stores its data is not relevant to </a:t>
            </a:r>
            <a:r>
              <a:rPr lang="en-GB" dirty="0" smtClean="0"/>
              <a:t>the application </a:t>
            </a:r>
            <a:r>
              <a:rPr lang="en-GB" dirty="0"/>
              <a:t>using it; what is important is how packages can access the data stored in </a:t>
            </a:r>
            <a:r>
              <a:rPr lang="en-GB" dirty="0" smtClean="0"/>
              <a:t>it using </a:t>
            </a:r>
            <a:r>
              <a:rPr lang="en-GB" dirty="0"/>
              <a:t>a consistent programming interface. </a:t>
            </a:r>
            <a:endParaRPr lang="en-GB" dirty="0" smtClean="0"/>
          </a:p>
          <a:p>
            <a:pPr algn="just"/>
            <a:r>
              <a:rPr lang="en-GB" dirty="0" smtClean="0"/>
              <a:t>A </a:t>
            </a:r>
            <a:r>
              <a:rPr lang="en-GB" dirty="0"/>
              <a:t>content provider behaves very much like </a:t>
            </a:r>
            <a:r>
              <a:rPr lang="en-GB" dirty="0" smtClean="0"/>
              <a:t>a database </a:t>
            </a:r>
            <a:r>
              <a:rPr lang="en-GB" dirty="0" smtClean="0"/>
              <a:t>- </a:t>
            </a:r>
            <a:r>
              <a:rPr lang="en-GB" dirty="0"/>
              <a:t>you can query it, edit its content, as well as add or delete content. </a:t>
            </a:r>
            <a:endParaRPr lang="en-GB" dirty="0" smtClean="0"/>
          </a:p>
          <a:p>
            <a:pPr algn="just"/>
            <a:r>
              <a:rPr lang="en-GB" dirty="0" smtClean="0"/>
              <a:t>However, unlike </a:t>
            </a:r>
            <a:r>
              <a:rPr lang="en-GB" dirty="0"/>
              <a:t>a database, a content provider can use different ways to store its data. The data can </a:t>
            </a:r>
            <a:r>
              <a:rPr lang="en-GB" dirty="0" smtClean="0"/>
              <a:t>be stored </a:t>
            </a:r>
            <a:r>
              <a:rPr lang="en-GB" dirty="0"/>
              <a:t>in a database, in </a:t>
            </a:r>
            <a:r>
              <a:rPr lang="en-GB" dirty="0" err="1"/>
              <a:t>fi</a:t>
            </a:r>
            <a:r>
              <a:rPr lang="en-GB" dirty="0"/>
              <a:t> les, or even over a network</a:t>
            </a:r>
            <a:r>
              <a:rPr lang="en-GB" dirty="0" smtClean="0"/>
              <a:t>.</a:t>
            </a:r>
            <a:endParaRPr lang="en-GB"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SHARING DATA IN </a:t>
            </a:r>
            <a:r>
              <a:rPr lang="en-US" b="1" dirty="0" smtClean="0"/>
              <a:t>ANDROID</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GB" dirty="0" smtClean="0"/>
              <a:t>Android </a:t>
            </a:r>
            <a:r>
              <a:rPr lang="en-GB" dirty="0"/>
              <a:t>ships with many useful content providers, including the following:</a:t>
            </a:r>
          </a:p>
          <a:p>
            <a:pPr algn="just"/>
            <a:r>
              <a:rPr lang="en-GB" b="1" dirty="0" smtClean="0"/>
              <a:t>Browser </a:t>
            </a:r>
            <a:r>
              <a:rPr lang="en-GB" dirty="0"/>
              <a:t>— Stores data such as browser bookmarks, browser </a:t>
            </a:r>
            <a:r>
              <a:rPr lang="en-GB" dirty="0" smtClean="0"/>
              <a:t>history</a:t>
            </a:r>
            <a:endParaRPr lang="en-GB" dirty="0"/>
          </a:p>
          <a:p>
            <a:pPr algn="just"/>
            <a:r>
              <a:rPr lang="en-GB" b="1" dirty="0" err="1" smtClean="0"/>
              <a:t>CallLog</a:t>
            </a:r>
            <a:r>
              <a:rPr lang="en-GB" b="1" dirty="0" smtClean="0"/>
              <a:t> </a:t>
            </a:r>
            <a:r>
              <a:rPr lang="en-GB" dirty="0"/>
              <a:t>— Stores data such as missed calls, call details, and so </a:t>
            </a:r>
            <a:r>
              <a:rPr lang="en-GB" dirty="0" smtClean="0"/>
              <a:t>on </a:t>
            </a:r>
            <a:r>
              <a:rPr lang="en-GB" b="1" dirty="0" smtClean="0"/>
              <a:t/>
            </a:r>
            <a:br>
              <a:rPr lang="en-GB" b="1" dirty="0" smtClean="0"/>
            </a:br>
            <a:r>
              <a:rPr lang="en-US" b="1" dirty="0" smtClean="0"/>
              <a:t>Contacts </a:t>
            </a:r>
            <a:r>
              <a:rPr lang="en-US" dirty="0"/>
              <a:t>— Stores contact details</a:t>
            </a:r>
          </a:p>
          <a:p>
            <a:pPr algn="just"/>
            <a:r>
              <a:rPr lang="en-GB" b="1" dirty="0" err="1" smtClean="0"/>
              <a:t>MediaStore</a:t>
            </a:r>
            <a:r>
              <a:rPr lang="en-GB" dirty="0" smtClean="0"/>
              <a:t> </a:t>
            </a:r>
            <a:r>
              <a:rPr lang="en-GB" dirty="0"/>
              <a:t>— Stores media </a:t>
            </a:r>
            <a:r>
              <a:rPr lang="en-GB" dirty="0" err="1"/>
              <a:t>fi</a:t>
            </a:r>
            <a:r>
              <a:rPr lang="en-GB" dirty="0"/>
              <a:t> les such as audio, video, and images</a:t>
            </a:r>
          </a:p>
          <a:p>
            <a:pPr algn="just"/>
            <a:r>
              <a:rPr lang="en-GB" b="1" dirty="0" smtClean="0"/>
              <a:t>Settings</a:t>
            </a:r>
            <a:r>
              <a:rPr lang="en-GB" dirty="0" smtClean="0"/>
              <a:t> </a:t>
            </a:r>
            <a:r>
              <a:rPr lang="en-GB" dirty="0"/>
              <a:t>— Stores the device’s settings and </a:t>
            </a:r>
            <a:r>
              <a:rPr lang="en-GB" dirty="0" smtClean="0"/>
              <a:t>preference</a:t>
            </a:r>
            <a:endParaRPr lang="en-GB"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SMS MESSAGING</a:t>
            </a:r>
            <a:endParaRPr lang="en-US" b="1" dirty="0"/>
          </a:p>
        </p:txBody>
      </p:sp>
      <p:sp>
        <p:nvSpPr>
          <p:cNvPr id="3" name="Content Placeholder 2"/>
          <p:cNvSpPr>
            <a:spLocks noGrp="1"/>
          </p:cNvSpPr>
          <p:nvPr>
            <p:ph idx="1"/>
          </p:nvPr>
        </p:nvSpPr>
        <p:spPr/>
        <p:txBody>
          <a:bodyPr>
            <a:normAutofit fontScale="92500" lnSpcReduction="10000"/>
          </a:bodyPr>
          <a:lstStyle/>
          <a:p>
            <a:pPr algn="just"/>
            <a:r>
              <a:rPr lang="en-GB" dirty="0" smtClean="0"/>
              <a:t>SMS </a:t>
            </a:r>
            <a:r>
              <a:rPr lang="en-GB" dirty="0"/>
              <a:t>messaging is one of the main </a:t>
            </a:r>
            <a:r>
              <a:rPr lang="en-GB" dirty="0" smtClean="0"/>
              <a:t>A</a:t>
            </a:r>
            <a:r>
              <a:rPr lang="en-GB" i="1" dirty="0" smtClean="0"/>
              <a:t>pplications </a:t>
            </a:r>
            <a:r>
              <a:rPr lang="en-GB" i="1" dirty="0"/>
              <a:t>on a mobile phone today </a:t>
            </a:r>
            <a:r>
              <a:rPr lang="en-GB" i="1" dirty="0" smtClean="0"/>
              <a:t>for some </a:t>
            </a:r>
            <a:r>
              <a:rPr lang="en-GB" dirty="0" smtClean="0"/>
              <a:t>users </a:t>
            </a:r>
            <a:r>
              <a:rPr lang="en-GB" dirty="0"/>
              <a:t>as </a:t>
            </a:r>
            <a:r>
              <a:rPr lang="en-GB" dirty="0" smtClean="0"/>
              <a:t>Necessary </a:t>
            </a:r>
            <a:r>
              <a:rPr lang="en-GB" dirty="0"/>
              <a:t>as the phone itself. </a:t>
            </a:r>
            <a:endParaRPr lang="en-GB" dirty="0" smtClean="0"/>
          </a:p>
          <a:p>
            <a:pPr algn="just"/>
            <a:r>
              <a:rPr lang="en-GB" dirty="0" smtClean="0"/>
              <a:t>Any </a:t>
            </a:r>
            <a:r>
              <a:rPr lang="en-GB" dirty="0"/>
              <a:t>mobile phone you buy today should have at </a:t>
            </a:r>
            <a:r>
              <a:rPr lang="en-GB" dirty="0" smtClean="0"/>
              <a:t>least SMS </a:t>
            </a:r>
            <a:r>
              <a:rPr lang="en-GB" dirty="0"/>
              <a:t>messaging capabilities, and nearly all users of any age know how to send and receive </a:t>
            </a:r>
            <a:r>
              <a:rPr lang="en-GB" dirty="0" smtClean="0"/>
              <a:t>such messages. </a:t>
            </a:r>
          </a:p>
          <a:p>
            <a:pPr algn="just"/>
            <a:r>
              <a:rPr lang="en-GB" dirty="0" smtClean="0"/>
              <a:t>Android comes with a built-in SMS application that enables you to send and receive </a:t>
            </a:r>
            <a:r>
              <a:rPr lang="en-US" dirty="0" smtClean="0"/>
              <a:t>SMS </a:t>
            </a:r>
            <a:r>
              <a:rPr lang="en-US" dirty="0"/>
              <a:t>messages.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1222"/>
          </a:xfrm>
        </p:spPr>
        <p:txBody>
          <a:bodyPr/>
          <a:lstStyle/>
          <a:p>
            <a:r>
              <a:rPr lang="en-US" b="1" dirty="0" smtClean="0"/>
              <a:t>Location-Based Services</a:t>
            </a:r>
            <a:endParaRPr lang="en-US" b="1" dirty="0"/>
          </a:p>
        </p:txBody>
      </p:sp>
      <p:sp>
        <p:nvSpPr>
          <p:cNvPr id="3" name="Content Placeholder 2"/>
          <p:cNvSpPr>
            <a:spLocks noGrp="1"/>
          </p:cNvSpPr>
          <p:nvPr>
            <p:ph idx="1"/>
          </p:nvPr>
        </p:nvSpPr>
        <p:spPr>
          <a:xfrm>
            <a:off x="457200" y="1357298"/>
            <a:ext cx="8229600" cy="4768865"/>
          </a:xfrm>
        </p:spPr>
        <p:txBody>
          <a:bodyPr>
            <a:normAutofit fontScale="70000" lnSpcReduction="20000"/>
          </a:bodyPr>
          <a:lstStyle/>
          <a:p>
            <a:r>
              <a:rPr lang="en-US" b="1" dirty="0" smtClean="0"/>
              <a:t>DISPLAYING </a:t>
            </a:r>
            <a:r>
              <a:rPr lang="en-US" b="1" dirty="0"/>
              <a:t>MAPS</a:t>
            </a:r>
          </a:p>
          <a:p>
            <a:r>
              <a:rPr lang="en-GB" sz="3400" dirty="0"/>
              <a:t>Google Maps is one of the many applications bundled with the Android platform. In addition </a:t>
            </a:r>
            <a:r>
              <a:rPr lang="en-GB" sz="3400" dirty="0" smtClean="0"/>
              <a:t>to simply </a:t>
            </a:r>
            <a:r>
              <a:rPr lang="en-GB" sz="3400" dirty="0"/>
              <a:t>using the Maps application, you can also embed it into your own applications and make it </a:t>
            </a:r>
            <a:r>
              <a:rPr lang="en-GB" sz="3400" dirty="0" smtClean="0"/>
              <a:t>do some </a:t>
            </a:r>
            <a:r>
              <a:rPr lang="en-GB" sz="3400" dirty="0"/>
              <a:t>very cool things. </a:t>
            </a:r>
            <a:endParaRPr lang="en-GB" sz="3400" dirty="0" smtClean="0"/>
          </a:p>
          <a:p>
            <a:r>
              <a:rPr lang="en-GB" sz="3400" dirty="0" smtClean="0"/>
              <a:t>This </a:t>
            </a:r>
            <a:r>
              <a:rPr lang="en-GB" sz="3400" dirty="0"/>
              <a:t>section describes how to use Google Maps in your Android </a:t>
            </a:r>
            <a:r>
              <a:rPr lang="en-GB" sz="3400" dirty="0" smtClean="0"/>
              <a:t>applications and </a:t>
            </a:r>
            <a:r>
              <a:rPr lang="en-GB" sz="3400" dirty="0"/>
              <a:t>programmatically perform the following:</a:t>
            </a:r>
          </a:p>
          <a:p>
            <a:r>
              <a:rPr lang="en-GB" sz="3400" dirty="0" smtClean="0"/>
              <a:t>Change </a:t>
            </a:r>
            <a:r>
              <a:rPr lang="en-GB" sz="3400" dirty="0"/>
              <a:t>the views of Google Maps.</a:t>
            </a:r>
          </a:p>
          <a:p>
            <a:r>
              <a:rPr lang="en-GB" sz="3400" dirty="0" smtClean="0"/>
              <a:t>Obtain </a:t>
            </a:r>
            <a:r>
              <a:rPr lang="en-GB" sz="3400" dirty="0"/>
              <a:t>the latitude and longitude of locations in Google Maps.</a:t>
            </a:r>
          </a:p>
          <a:p>
            <a:r>
              <a:rPr lang="en-GB" sz="3400" dirty="0" smtClean="0"/>
              <a:t>Perform </a:t>
            </a:r>
            <a:r>
              <a:rPr lang="en-GB" sz="3400" dirty="0" err="1"/>
              <a:t>geocoding</a:t>
            </a:r>
            <a:r>
              <a:rPr lang="en-GB" sz="3400" dirty="0"/>
              <a:t> and reverse </a:t>
            </a:r>
            <a:r>
              <a:rPr lang="en-GB" sz="3400" dirty="0" err="1"/>
              <a:t>geocoding</a:t>
            </a:r>
            <a:r>
              <a:rPr lang="en-GB" sz="3400" dirty="0"/>
              <a:t> (translating an address to latitude and </a:t>
            </a:r>
            <a:r>
              <a:rPr lang="en-GB" sz="3400" dirty="0" smtClean="0"/>
              <a:t>longitude </a:t>
            </a:r>
            <a:r>
              <a:rPr lang="en-US" sz="3400" dirty="0" smtClean="0"/>
              <a:t>and </a:t>
            </a:r>
            <a:r>
              <a:rPr lang="en-US" sz="3400" dirty="0"/>
              <a:t>vice versa).</a:t>
            </a:r>
          </a:p>
          <a:p>
            <a:r>
              <a:rPr lang="en-GB" sz="3400" dirty="0" smtClean="0"/>
              <a:t>Add </a:t>
            </a:r>
            <a:r>
              <a:rPr lang="en-GB" sz="3400" dirty="0"/>
              <a:t>markers to Google Maps.</a:t>
            </a:r>
            <a:endParaRPr lang="en-US" sz="34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Obtaining the Maps API Key</a:t>
            </a:r>
            <a:endParaRPr lang="en-US" dirty="0"/>
          </a:p>
        </p:txBody>
      </p:sp>
      <p:sp>
        <p:nvSpPr>
          <p:cNvPr id="3" name="Content Placeholder 2"/>
          <p:cNvSpPr>
            <a:spLocks noGrp="1"/>
          </p:cNvSpPr>
          <p:nvPr>
            <p:ph idx="1"/>
          </p:nvPr>
        </p:nvSpPr>
        <p:spPr/>
        <p:txBody>
          <a:bodyPr>
            <a:normAutofit/>
          </a:bodyPr>
          <a:lstStyle/>
          <a:p>
            <a:r>
              <a:rPr lang="en-GB" dirty="0" smtClean="0"/>
              <a:t>Beginning </a:t>
            </a:r>
            <a:r>
              <a:rPr lang="en-GB" dirty="0"/>
              <a:t>with the Android SDK release v1.0, you need to apply for a free Google Maps API </a:t>
            </a:r>
            <a:r>
              <a:rPr lang="en-GB" dirty="0" smtClean="0"/>
              <a:t>key before </a:t>
            </a:r>
            <a:r>
              <a:rPr lang="en-GB" dirty="0"/>
              <a:t>you can integrate Google Maps into your Android application. When you apply for the </a:t>
            </a:r>
            <a:r>
              <a:rPr lang="en-GB" dirty="0" smtClean="0"/>
              <a:t>key</a:t>
            </a:r>
            <a:endParaRPr lang="en-GB" dirty="0"/>
          </a:p>
          <a:p>
            <a:r>
              <a:rPr lang="en-GB" dirty="0"/>
              <a:t>you must also agree to Google’s terms of use, so be sure to read them carefully.</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GETTING LOCATION DATA</a:t>
            </a:r>
            <a:endParaRPr lang="en-US" dirty="0"/>
          </a:p>
        </p:txBody>
      </p:sp>
      <p:sp>
        <p:nvSpPr>
          <p:cNvPr id="3" name="Content Placeholder 2"/>
          <p:cNvSpPr>
            <a:spLocks noGrp="1"/>
          </p:cNvSpPr>
          <p:nvPr>
            <p:ph idx="1"/>
          </p:nvPr>
        </p:nvSpPr>
        <p:spPr/>
        <p:txBody>
          <a:bodyPr>
            <a:normAutofit/>
          </a:bodyPr>
          <a:lstStyle/>
          <a:p>
            <a:r>
              <a:rPr lang="en-GB" dirty="0" smtClean="0"/>
              <a:t>Nowadays</a:t>
            </a:r>
            <a:r>
              <a:rPr lang="en-GB" dirty="0"/>
              <a:t>, mobile devices are commonly equipped with GPS receivers. Because of the many </a:t>
            </a:r>
            <a:r>
              <a:rPr lang="en-GB" dirty="0" smtClean="0"/>
              <a:t>satellites orbiting </a:t>
            </a:r>
            <a:r>
              <a:rPr lang="en-GB" dirty="0"/>
              <a:t>the earth, you can use a GPS receiver to </a:t>
            </a:r>
            <a:r>
              <a:rPr lang="en-GB" dirty="0" smtClean="0"/>
              <a:t>find </a:t>
            </a:r>
            <a:r>
              <a:rPr lang="en-GB" dirty="0"/>
              <a:t>your location easily. </a:t>
            </a:r>
            <a:endParaRPr lang="en-GB" dirty="0" smtClean="0"/>
          </a:p>
          <a:p>
            <a:r>
              <a:rPr lang="en-GB" dirty="0" smtClean="0"/>
              <a:t>However</a:t>
            </a:r>
            <a:r>
              <a:rPr lang="en-GB" dirty="0"/>
              <a:t>, GPS requires </a:t>
            </a:r>
            <a:r>
              <a:rPr lang="en-GB" dirty="0" smtClean="0"/>
              <a:t>a clear </a:t>
            </a:r>
            <a:r>
              <a:rPr lang="en-GB" dirty="0"/>
              <a:t>sky to work and hence does not always work indoors or where satellites can’t penetrate (such </a:t>
            </a:r>
            <a:r>
              <a:rPr lang="en-GB" dirty="0" smtClean="0"/>
              <a:t>as a </a:t>
            </a:r>
            <a:r>
              <a:rPr lang="en-GB" dirty="0"/>
              <a:t>tunnel through a mountain).</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MONITORING A LOCATION</a:t>
            </a:r>
            <a:endParaRPr lang="en-US" dirty="0"/>
          </a:p>
        </p:txBody>
      </p:sp>
      <p:sp>
        <p:nvSpPr>
          <p:cNvPr id="3" name="Content Placeholder 2"/>
          <p:cNvSpPr>
            <a:spLocks noGrp="1"/>
          </p:cNvSpPr>
          <p:nvPr>
            <p:ph idx="1"/>
          </p:nvPr>
        </p:nvSpPr>
        <p:spPr/>
        <p:txBody>
          <a:bodyPr/>
          <a:lstStyle/>
          <a:p>
            <a:r>
              <a:rPr lang="en-GB" dirty="0" smtClean="0"/>
              <a:t>Main feature </a:t>
            </a:r>
            <a:r>
              <a:rPr lang="en-GB" dirty="0"/>
              <a:t>of the </a:t>
            </a:r>
            <a:r>
              <a:rPr lang="en-GB" dirty="0" err="1"/>
              <a:t>LocationManager</a:t>
            </a:r>
            <a:r>
              <a:rPr lang="en-GB" dirty="0"/>
              <a:t> class is its ability to monitor a </a:t>
            </a:r>
            <a:r>
              <a:rPr lang="en-GB" dirty="0" smtClean="0"/>
              <a:t>specific </a:t>
            </a:r>
            <a:r>
              <a:rPr lang="en-GB" dirty="0"/>
              <a:t>location. </a:t>
            </a:r>
            <a:endParaRPr lang="en-GB" dirty="0" smtClean="0"/>
          </a:p>
          <a:p>
            <a:r>
              <a:rPr lang="en-GB" dirty="0" smtClean="0"/>
              <a:t>This is </a:t>
            </a:r>
            <a:r>
              <a:rPr lang="en-GB" dirty="0"/>
              <a:t>achieved using the </a:t>
            </a:r>
            <a:r>
              <a:rPr lang="en-GB" dirty="0" err="1"/>
              <a:t>addProximityAlert</a:t>
            </a:r>
            <a:r>
              <a:rPr lang="en-GB" dirty="0"/>
              <a:t>() method.</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CONSUMING WEB SERVICES USING HTTP</a:t>
            </a:r>
            <a:endParaRPr lang="en-US" dirty="0"/>
          </a:p>
        </p:txBody>
      </p:sp>
      <p:sp>
        <p:nvSpPr>
          <p:cNvPr id="3" name="Content Placeholder 2"/>
          <p:cNvSpPr>
            <a:spLocks noGrp="1"/>
          </p:cNvSpPr>
          <p:nvPr>
            <p:ph idx="1"/>
          </p:nvPr>
        </p:nvSpPr>
        <p:spPr/>
        <p:txBody>
          <a:bodyPr>
            <a:normAutofit fontScale="92500"/>
          </a:bodyPr>
          <a:lstStyle/>
          <a:p>
            <a:r>
              <a:rPr lang="en-GB" dirty="0" smtClean="0"/>
              <a:t>One </a:t>
            </a:r>
            <a:r>
              <a:rPr lang="en-GB" dirty="0"/>
              <a:t>common way to communicate with the outside world is through HTTP. </a:t>
            </a:r>
            <a:endParaRPr lang="en-GB" dirty="0" smtClean="0"/>
          </a:p>
          <a:p>
            <a:r>
              <a:rPr lang="en-GB" dirty="0" smtClean="0"/>
              <a:t>HTTP </a:t>
            </a:r>
            <a:r>
              <a:rPr lang="en-GB" dirty="0"/>
              <a:t>is </a:t>
            </a:r>
            <a:r>
              <a:rPr lang="en-GB" dirty="0" smtClean="0"/>
              <a:t>no stranger </a:t>
            </a:r>
            <a:r>
              <a:rPr lang="en-GB" dirty="0"/>
              <a:t>to most people; it is the protocol that drives much of the web’s success. </a:t>
            </a:r>
            <a:endParaRPr lang="en-GB" dirty="0" smtClean="0"/>
          </a:p>
          <a:p>
            <a:r>
              <a:rPr lang="en-GB" dirty="0" smtClean="0"/>
              <a:t>Using the HTTP </a:t>
            </a:r>
            <a:r>
              <a:rPr lang="en-GB" dirty="0"/>
              <a:t>protocol, you can perform a wide variety of tasks, such as downloading web pages</a:t>
            </a:r>
          </a:p>
          <a:p>
            <a:pPr>
              <a:buNone/>
            </a:pPr>
            <a:r>
              <a:rPr lang="en-GB" dirty="0" smtClean="0"/>
              <a:t>    from </a:t>
            </a:r>
            <a:r>
              <a:rPr lang="en-GB" dirty="0"/>
              <a:t>a web server, downloading binary data, and more.</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Downloading Binary Data</a:t>
            </a:r>
            <a:br>
              <a:rPr lang="en-US" b="1" dirty="0" smtClean="0"/>
            </a:br>
            <a:endParaRPr lang="en-US" dirty="0"/>
          </a:p>
        </p:txBody>
      </p:sp>
      <p:sp>
        <p:nvSpPr>
          <p:cNvPr id="3" name="Content Placeholder 2"/>
          <p:cNvSpPr>
            <a:spLocks noGrp="1"/>
          </p:cNvSpPr>
          <p:nvPr>
            <p:ph idx="1"/>
          </p:nvPr>
        </p:nvSpPr>
        <p:spPr/>
        <p:txBody>
          <a:bodyPr/>
          <a:lstStyle/>
          <a:p>
            <a:r>
              <a:rPr lang="en-GB" dirty="0" smtClean="0"/>
              <a:t>A </a:t>
            </a:r>
            <a:r>
              <a:rPr lang="en-GB" dirty="0"/>
              <a:t>common task you need to perform is downloading binary data from the web. </a:t>
            </a:r>
            <a:endParaRPr lang="en-GB" dirty="0" smtClean="0"/>
          </a:p>
          <a:p>
            <a:r>
              <a:rPr lang="en-GB" dirty="0" smtClean="0"/>
              <a:t>For </a:t>
            </a:r>
            <a:r>
              <a:rPr lang="en-GB" dirty="0"/>
              <a:t>example, </a:t>
            </a:r>
            <a:r>
              <a:rPr lang="en-GB" dirty="0" smtClean="0"/>
              <a:t>you may </a:t>
            </a:r>
            <a:r>
              <a:rPr lang="en-GB" dirty="0"/>
              <a:t>want to download an image from a server so that you can display it in your application.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Mobile Computing Architecture</a:t>
            </a:r>
            <a:endParaRPr lang="en-US" b="1" dirty="0" smtClean="0"/>
          </a:p>
        </p:txBody>
      </p:sp>
      <p:sp>
        <p:nvSpPr>
          <p:cNvPr id="6146" name="AutoShape 2" descr="Mobile Computing Architecture - mjginfologs.co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48" name="AutoShape 4" descr="Mobile Computing Architecture - mjginfologs.co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50" name="AutoShape 6" descr="data:image/jpeg;base64,/9j/4AAQSkZJRgABAQAAAQABAAD/2wCEAAoHCBUVFBcUFRUYGBcZGhkcGhkZGhkaGhoaHRkaHBoaGRkaIiwlGiAoHRcaJDUkKC0vMjIyGiM4PTgxPCwxMi8BCwsLBQUFDwUFDy8bFRsvLy8vLy8vLy8vLy8vLy8vLy8vLy8vLy8vLy8vLy8vLy8vLy8vLy8vLy8vLy8vLy8vL//AABEIAKMBNQMBIgACEQEDEQH/xAAbAAACAwEBAQAAAAAAAAAAAAAEBQACAwEGB//EAEkQAAIBAgMDBQsKBQIGAwEAAAECEQADBBIhMUFRBRMiYXEyUlNygZGSobHR0hQVIzNCgpOywfAGQ2JjwnOjJKLD0+HxFoOzVP/EABQBAQAAAAAAAAAAAAAAAAAAAAD/xAAUEQEAAAAAAAAAAAAAAAAAAAAA/9oADAMBAAIRAxEAPwD6sUd3eLjKFKgBQkdyCdWU8aumFffec+S38NaYfu7vjD8i0TQCjDt4V/8Ak+Gszg28PdH4fwUdUoAfkT+Hu/7X/browjeGuHt5v4KNqUAXyJ/D3f8Aa/7dRcIw/nXD283+iVndv3DcZEyAKEPSDEktm4ER3PrqB7+82vM/voNGwj7rzjyW/hqwwr+Fuf7fwVjnv/2vM9cF29xteZx+tBqMJc8Pc9G18FcGFefrnP3bfw1QPf8A7X/PV0xLc0zsBmUPIEwShYaTuOWg62Gc/wA5x2BP1WuDCXPDv6Nv4azW7fOv0Q0mOmfXpXOev/2T5bg/Q0G3yW54ZvQt/DXPktzw9z0bfw1QX73C16T/AA1wXcRws+k/uoN+YueFb0U+GqnC3fDt6Fv4ay5+/wALPpP8Nd5+/wB7a9N/goNhh7kfWt6Ke6q/Jbnh29C38NZc/e16Nr02P+IqfKL/AHtr0n+Gg1GFueGb0Lfw11rD+GYfdT9RWPP3+8tfiOP+nU5+/wB7aG37bnZ9wUGvyW54dvQt/DXTh7nhj6Ke6seexHe2fTufBWdzGXlXMUtQImLjzEjYDb66An5Nd8O3oW/dU+S3PDt6Fv4aMpfi8TcD5LaoYUMS7MNrEQMqnvaDRcPcH85j9xP0FdOHueGb0E91YHE3xtSz+K//AG6jYm/3lryO5/wFBt8lueHb0Lfw1Pktzw7ehb+Gsjib3e2vSf4a417ED7NmPHf4KDYYa54Zj9238NQ4W54ZvQt/DQ/yi/MRZ9N+PiVf5Re4WvSf4aDUYW74dvQt/DU+TXfDN6Fv3Vgb+IEdCz+I4/wqxv3+9tD/AOxz/wBMUGz2H3XWH3U/UVwYe54Zj9xP0FYnEX+9tek/w1UYq/3ln8S4PbboCPk13w7ehb91QYa54Zj9y37qzw2JuFwrqgBDEFHLaqV2gqO+47qY0CtmuIxGfMIB7kaGWnZ5Kldx/d/dHtapQE4Y9O744/ItFULhx0rnjj8i0VQSpQ2Ov83be5E5FZomJgTE0JieV7dpmFw5QATO6AmdvMNwkmgaVKX4HlNLpITNoATKkASWEZthMqdh9tMKBdb1vXepbfsf30mwvKd9VVriBw65gScpUZkQyFWMsuDrqFVp4UbyhiTbe8yjM+W1kWCcznnABCySNJMDYDQf/wAjU82VWF/mZoEMbYbIBMyGZV2bZG2g63L7HQWmGq6gyHHOi2QkjUkHN4rqd+kw3LrvlXmgj3B0SGDjNIGoGzLJJmO5IqrfxIjBcttjmZAOkgGvNEk6yMourtiYPVXD/Eq6sFORRLNtO1iQoBG5QZ66D0gB4/rQM/8ADXT1X/zXKEtcthrvN5GBlVYyhCsxaBodZybRRjD/AIa6Oq/+a5QFKNB2fpVHYRXLUwNNw9nqoE8p2tBnEtce1BEQ6Alh1AKpM7IjiKDO9yxbS41tgwgiW0YarIlV6UbBMRJjbRHznaYgLckmNAGkiT0gANV0PS2abaxZ7TF+lblsrnpjXm4KsBOzojXZpWC4bDo2YOisACCLhBCTOUQ2luXnLs6Q6qAlOWbBBIuCAJ0nZIg7NhzCDvnSaOA4b/JtpH8kwuXm81voghV5zYCNREz3I2cKOGMtIsc5bCqgOjroi6cZgQR5KA7ZUy6dcR+4qhJGwzp5qXct8oNZRWRcxJOhmOjbdzsP9HkmdaBugrgApMnLaDLoek0GO5HSykkzoJESeIrBP4kSFzW3loykAHMxFqQBMj61dvXwoH5A4a/psFC44fRv5PaONCYfllHdUyOpZiOmuWCBmggmQSNg35SRsNGY4k22B4TvG8frQNqXXfrif6E/M+tMaR8q4lrbXXVczC0hVZjM2e4FWd0kgeWgnKmIyG0odUDvlZmiFHNu+8jeo20pT+ImIRSq5zlLkkqoXOiliCNJW4rASdusVqn8QIWPROX6IqdJJcuphTrCshB37asvL9swSr9IgAQkwxAVoDElZZeyd1APb/iCXzZRzcbAdT0m6ajLLDKASIEAE1of4kGURbJkadMATzptmWiFXSZaO6AA4T/5ChBPN3SAmaVVSMsGDmBiDlI9tXfl9JCc1czkkZQqsTlNxWPRJ2G0/bpxoHNh8yBihWVUxtIJgxIkHbuNXAEz5KT4blk3Li21RxmBMnLoBsYAEzOojQiKahm3R6+FBed247Yrsa9um7trIFpkax1/vjXBmMaRHEEbiP320GpGzj/5qMvr/e+kK8usqq9xUIa2z9DQjKygqQx6RM7oPROlE4bllWdUClS7OF1U6KX10MqCEYiRuiga2vrE8W57UphSzDsTcSe9ueXVNaZ0C6/bm4ddiJ7XqVzGd391fa1SgIwx6dzxh+Rati8QLaM5BIUSY21XCjpXPHH5ErTEWFuIUbVWEHsoAL3K2HMozgg5lYQSNAcwOkRoR1kEbaDN/CHLbVQ4JMiGYDoEktIMnKIynWjrvI1phBU+c8WPtYnzV1uR7REEHUzOYzOVVnzKKDOzi8OgzKygQuokzOqidZMNMbdaZW3DAMDIIkEbCDsIpaOQrIXIAcvRIWSQGUAK0GdYUDyUzRQoAGwaUHn+VMa1q8WC5lBtm4MstzYW5mZANrAsp7Jpbe5Wbm7pe1bF2LoGYKFENeKySDmJFtdNhJr0dt4vXey37Gokt+lB4teUlR2YW1ynKXQBCxIW9o3R+j1tIcv2QJphY5XXMF+TZSdhXKVCmYOZREEJcP8A9eu0CvSZvJP/AKrgI1/YoPM4bl9MuZLKlQQJDKACWcKQcohdCZMQSONOrT5sLcaCJF4wYkdJ9NNKMndpQc/8LdPVf/NcoCFOg7KSYjk/DnOxuFWADM4YBl1uDPqIBnMM0a5AN1PQwgTOwUgxPIaOrBnbVWXQCCpHRDT3WVocdfbQQcl2lCLzl0FnIVpXMWi7I7jQQ79Wg8oeG5GttcZFuMyJl2xIZSEUiUic1lgTrIC6CJrS9yEzsQssAxJYhJlldsoJbuIvajfB41D/AA88gm3OslQyqsFrjEZVYR9YY1MRvmgNucgWSrIcwQjZKjQsxgQNBLeoVLvItrKcxYRqWhBqq3ROi8LjE6bh10Dc5DZVKHOq3CqAsUcKNYEAg9yqLI2ZAd5ov5gCsGDy0uTIIDMxLAmG2iY1mQANKBwr+XZrxHHhVbttXEOobfDKGE+Udfrq1sBVVdsAR1wNvqquJxGRGc6hVYwN8CYE9lADcKJdYNZSAouM4gtoYBy5dTPXQzcpYclEARkc5O5G0oHUKuXpEqFMbgo4UfiLTOTnwxaQBo6TAYMB3Q2Nr5KHXk1f/wCPZlAJdCQE7jLLGIkxFARgzZuIty0qkHVWCgHXQnTsruPcc23YOPEVbCOoDIEyZGIKyCZYBiZ3zm21Mex5ttm6I7RQOKT464FuMSM3QtgDizXWCD0iKcUpxVsNcZTsyW+qCHcgg8RHqoFD8p2HyA21LdPugJTISekYMZpJXTUEms73KOHYMFtBsqIyEIRmBMFlOXRR0emNNRTf5ttFR9Gu71LkBnfCmOyg7GBtuqumEOVgpEuoOXaojMeiNOjs0GmlADydjMGgyQAwJkMobL3KxIUBQVKaQO64mj7nKWGKqxylWUuDzczCm4SumpAzGNsyNtbLge6/4UQ0ZhnWDBBBKzEyo126CqJgbLPlewEZUkaggh2uT3JiZa5t748aCmH5RsswFsDMDlnLBRunpEf0OI3U0tqdv720MmGtglgpGpO+MxkEhdkmW85NFCOEbBGn6UHB3J7dPPP6VXE38qswRmIBIVdpIEwBx99XFwajr/cVRrYbonuW7dkbOqgTWuUsMylWtgaZmATMhiSSTlHcxrIEHrq9jGYR7qhAouEShyZSduwkbwGjiKNfk2yTPNgzPfazO3jJJmdu+aumDthgVUKQAsCe5B00mDtPZQb2h9KniPv/ANOmVLcPGdPFePOlMqBVjD9J9xfzPUq2LE3D4i+165QFYburnjj8iUVQmFPSu+OB/tpRdAFj3JARTDOYkbQu126oWYPEiufNdrvT6b++oRF6T9pIQ8CCSw7SIP3eqjqADDdBjb1gyySSdNMyyddCQexuqjppXytaa5ltpca25lhcWCyACCQGBBnMBBG88KCtm8rZLjuzAbUKqWHfKrL0hxAMjhqJBgI525Pe2zPp+6iJn99tKcGFe7dAu3NFtzJh/tbVZZHmo35KfC3fOvw0BIjXXy1QAbNlYfJGGnOXCfux+WqNhf7tzbxX9UoC1kak+uh8v/DXR1XvzPXEwp0+luedfhob5Ofk9w85c057QZNYd+K9VAcgEDdpNdHZ27P1oK7bCKC951ECJZNepRl29QoTE3rmi2zdk6LnygniQmXNlGklso7dBQOcD3Vzxh+RR+lHUk/h6zdQXBduc6+cEtCqNbadEBQNBxOpp3QL+VRpb1j6RPaR+tcZZO3f5o39tB/xYbgsA2tHFy2w7FaWGw7VBGw1lhV5xAy3X12ibeh4GE9ew7RQMABu4eusOUUHNXNZ6D+wn9K58lOk3bnA9x8FKOW7jovN27jFyNZyQqalpAXaVVoHloPYCu1wVKBUgi5d1+2p3d4lZ4ljzb9gI64P/il2La4mKuEuwtPljIFzKyoubapzArrpqIO2t8VZbmyRdciAQRzR0Mag5NaD0lK8QBzrT4JfzPW3yN/D3f8AbH+FLr+DbniOeufVp3nfv/TQHlRprPm/f/qteSfqLX+mn5RXnuULtxQbdm4zXScoLc2URj33QliBLZRuGpEiX/JAixa/07f5BQG0svJN5tf5afnemdeX5auXVxSFWYW+bAcIBnks5DCQZgKejvnTWAQbpEcNn7PmrpbXy7zQFuyWXML1wqRIIKa8NctXGHYn625s429P+Sg3mDJJHZsoW84NwITcVAoJKLMkkgBmElRC8PKIqmJtFELNduATH2DrMCAE1JOwb65/DT3We8zk5SLYtg5cwVTcBzFQASWB9520GwXCeFMjjeuA/mrK5eRCptu9xS6AhpdAGcLPOHYRPE9leggUFyss2wP7lr/9UoKWR9KmzuLmztt0ypbZWLq+I/tt0yoF2JfLcPWq+1vfXazxx6f3R7WqUBeG7q54/wDglE0Nhj0rnj/4JRNALjrJZej3akMh/qHHqIkHqJrP5Re8CPxB7qOqUAWCtNLO4AdjsBnKo7lZ37SfvdVa4jDq4g7QZBGhU8VO40RUoPNlBzzpegsRbFu4AVnRtAywUfqBg7t4BvN3UnK/OKD3L6N5HA1+8PLUuIrXLqMAQRbkHhB9elUW41rS4SbX2bh1K9V0+x/PrqQ2THAsFMo5Pc3BlP3W2P8AdJrYyPPv81CX8UjgoE53sAKDd0nPR8gk9VC/N93ddKLP1a5ikcM884O1So6qA67jFQ5Zl+8UFn7SoEgdZ0oE882GudzaWLx3O56Vw+Kv/NRFjELbGVrfNDbI1TfqXGztcCsXxJexcW1B0u532qur6Dvm6t207gQ4iqrBbYz3SolnlsoMdJ2+yOCLE7oEkFYezkkk5mbunY6ndoPsqNwGnlJNXwtsImUDgSTOZidpZt5rUE6cP0276Aa5hLbnNlEnfrrGzf2VRMLb7wDz+vXWtWxSyyhXJWAcqMQDExI6jVRiDr9Hc7ebagz+S21hggkQRJO3X9DQdljazECRbIV1424m2/WVSFPEA7SBTD5UAQCtxcxCgtbaJ3SawxV4Wri3GMIQUc6iCJZDr94eUUF8RioAKAMzRkAPdEifMBqTwHZQ+Ew4Z3zQ4AKsSNHdwGeRwy5FHAEih8I4tTcuAhWBKjSbQ1PNHhmMfeOXYFo/DsLVrM8gwz3NCekek0RwkgeSg0TCW9Rl8zP76o2EtDXKT2sx9pkVouL/AKLu7+U57d1QYnb9Hc/Cb9RQZ3sKObyoAhnMp10cbG9UHq030vuMwtvcRdD9ba16Lhoc2+uRs2NtGpktRicwMBhGhDAqd24jrBpfyk4ty57i5kDncrArlc8AR0T1heJoPQ2b6uoZTIP7I6iOFJMTeNy8QjZUCKGuDaek8ra48M+wdZ2a3bDXWNy30bZ7pSSov/AN2ba2/oxImLxQe6baSpa2isNjW0DXM+g2EggA/wBQImKC+CUd2ghBKWwOEg3LhJ1JYiJO5Z3mtUwtsQMsAbBLkARoBroNN1FqIAUKABoANAAIGnVWFrGBlBCXCCJB5t9h2ESKCpwluF6AOpnuvfXXwqBSAoQsBrBJkGVMngYNaG/v5u5s8G3lq3yhWJGVgwAMMrKYM6ietaBbYuMil1By6i6gmVeek1v2lRt2jWZLa8oUuWGWAZmQQdkRqSeraTWTXxbZmfoqwBJO5wNCPGUAAcVHGhUR0uc8ynmyS3NQZtnfdA3sRJKjZMjWZCYg3GhyIdyBaTQhJBl2ja4UE9WwbZLG2rWyObywERMrSJCzlhhJB6RmQd1Y4JhcuNckFR0EjYe/YHgWAE/09dHZ4OlBDyhdEfQEzvFxCPXB9VY4i87kK4VFDKSAS7EhgQJgBdQOPkrcvr7PNPvqpbZxHH97aC2FeXXsf2pTOlWEabieLc9qU1oFWN+sPir+Z/dUra84W4TEyq+ot76lBrhR0rnj/wCCUVQ2G7q54/8AglECgGxt0hQqnpOcq9RgknyAE+Ss/kB8Nd9Jfhqfz+l3nQ4d10/L3Hko6gBwrEM1tmLEQykxJU8YAEggjsjjRF28qDM7BRxJgeugeVrbsUFpwl05grFc4VY6ZKyJHc79sUvtWbtts10jMB9aU5weRswKDqygUGgvs964USBFvp3JQbG2JGZvV20ScGG+tY3OoiLfkQbfvZqwsJca45F5WBFvUWwQdG2Q1FHDXPCL+EP0agwKmzoCTa4DbaH9I+0nVtG6RoC0uKRIMhtQRqCI0II3UMbN1RJu2wFEkm0YHGTnFKLmBvNLq8WiZa1zYBubZZRm6IO3JIzb4nUGpuG6SttstvYbgOrcRaP+fmnaB7fJ6phrhtk245/RO5PTud0pkHt29dEWFuMoZL1srsEWyIjdHOCCNkVjcs3vk136W3GW9pzR4vOvOUBC3biAC4mYQOnbme02yZHkLVtadLglGDaiY3EcR9nsNY8xdAE3bYEeCIG7+5QF9HuH6N1uONBcS2UA6ud5zUdQzdlA35OWHvdbr/8AmlMKU8h2rqi4Ltxbj5xJVcojm0gROpjfpPAU3oF/K2y3/qJ+tLMRa58Egwi9xP2rgYFX61UjTiddwon+JbbtaCoekbieUAywEEalQRtHk21giOwUrct5SABFpgIjQRzmmyI3UFLireFtCpy3Om42QqwYPD6TKPIal+5Fq7bckuEaG1GZYMHtGwjjrvFDclWrnOXfpEysSUm0YyAkOF6eg5zM2/ux2Vzlqzc5vKHQvBbS2VIQDpknOYBUldmpI7QHrQK7XBUoFF26itdZjAVhJ3DoLHr3ddL8fhzdtvzgK24EKCQx1EM53a6hN208BTErcGIuOzqLYdQkoWCObaAs3SEE7A2sbNJ135QtXgjfSWzs/lNxH9yP/dA2w1+FbOYa3Ic7NAJDdhWD5xupOcKz3jdkpca3bInYFDvlRxvEakbZYwdKnKaXjcDc5byoAbsW21SZUHp6wZcjvQeNE3LN03T9JbP0aH6oxGZ/7lBfDXwxhgVuDulOu06Mp+0vAjywaO5K+ptf6aflFIuUbV1siLcQ3dqRbYFJ2szZ9F0iDObZBp7yR9Ra/wBO3+UUBlKcVcVbzMxhVtISZgRmue6m1eX5aRvlKuSotrbTNKlgrZ3yOygjojXXWJBjSQF3sG7LNmQbbSnarSMt1xxkaLu7TpHxH0cppcY5BvyvJB9GGPYtFCze1+kT8I7/AL/XSq1ZufKGbnEySyKeaMc7A5wwLm8AL9xuOoFKi2FAUHmhtGv0fFutTvG468a3xGIGcW86J0Qc7iZkkQkkAnozqeGhqpt3AJN23Akkm20ADfrc0ECq/wAO2Wm5ng22CG2pWISX2qSYBMkKdgO7YAOHJhOvPXNd4FqPNkoPFObbKhuK+ZlXLAFwZiFDdDQgEjaB20yPJOHJnmbc+IvurLlDDolsKiKoNy1ooAH1qbhFBMOv0ibICuPWlNKW4f6xfEf2p76ZUCzG/WfdX2tUquMP0pH9C+1/dUoC8Ield/1P8EoqhsN3Vzx/8EomgDx1okBlEuhzAcdzL5VJHbB3VwY4+Bu+ivxUbUoAcICzNcYEE6Kp2qo4xvJk9kcKNrtSgSDBg3rrLKMMnSQ5STlnpCMr7ftA1e/iHtCbgzroM1sQ8nYOb3nxTJ4Vy9iQl25tLMLeVR3TGG2dXWdBvrTD4di2e4QX3AdzbB3KDtMGC209Q0oB8LF45mIhSCto7VI2NcB2tOoB0HWdaZDbqPZIoLHvaJCvLONgQMbongU6SdugoXJioJVgE718rXQNZhwMg8obtoCMQnNk3VYKT3SkwLnAdT8GG3ZqKDs8oPdw1zmrZURdDG70Spl5GQSxPbA4E0VhWthxIZbp8KSXO+FYkgjqQxWV/Czh7jqcrgX9dxGZzlYbx6xuoCVwAMG4xuHTRx0B4tsdERG0yeuijpp+9u6hsLic3QKlbgAzKTOnfKRoynj54OlbK/S2f+eqgyNiWYhriFjsVtCQAJ2GNAKr8lYfzbvbnHsiu3sfaQ5WdQwjQnXXZNVHKVo7bi/vyUFvk+qkvcaDIDNpMGNIoLlItZBZdFuGDwS45AW5r9ne3ZO80S3KdtjlDgknQcd8Cd+lVxDB7mvcWllp0GZgQNvBM5+8KDDHtzK23UaW8qAb2VoSJ7crfdJNE2sGSjZz0rghypI0ggKhOwCdOuTvNL8AktFyebIYWM/eEGQ07XyzG/J15qYYO7Fs5jrblXJMQFEySdBK5W7DQbJhH8Nd3bSh/wAahw7b7t3zgexRWa8o2t9xO0kVRuVbUgC4npfvqoNbVjKGGr5jLZyGLaAHdwAEUr5QuGzadtWtQNCYNslgFAJOqEmOK6btjhL4cSjBtTJBnhppS3GtzmeB0LUdjXCQJ6woJ8p4rQOcFahJJDF+kxGoYnhxEQB1AUkXEMMRcw6RKW0hzBVbZZ9CPtMuyOGUkidSbufMww883J5yI2z0uZnTNx+zOzpTWF22puB7IBKW1KdZz3M6NO9tQZ1mCdlAwwuHCCAZJMsxHSYxtY7+zdsFZWcGVUKLlyFUBRIEAaD7PZV0xAZQyjQiRoPWDsNZJyrZj6xN2xgfPQaNh28Ld9IfDVrWGy5mLO5YAEuQeiCdAABxJrP50sz9Yu3j++FaJi0fuGViImDs7d+40CzFXGw6kKfo3OW2Sfqmjf8A2xq39OUjZsMu4YLbCKcoUSpO5l1zEnbxJ7eNUR81x2YjLbDKM0QWIlySdwEL6dL7YIALA/Jp6CnjOhcbeanYDs36RAEYQfKALjKRbkFE3kqe6uDqOxT2nWIYc6yOWCF1KgEAgMCpJnpEAjpcRsqiuVuEfZuaidzjuhPWNfutROed0eagsOUxvt3PQJ9ayPXQ2KuvcyqLbKodGLPlBhGDwqgkknKNsRWrvqPLw9lWuOZ8w9VBLM86viv7UplSvDn6S3O3Jc08qU0oF98DnCT3ie1/fUqmO7v7o9rVKArDd1c8f/BKJobC7bnj/wCCUTQC4y8VXo6sxCqP6jx6hqT1A1QYe94b/bX31XbeOb7CAqOOYkM3kgDynjR9AHhLrSyPBZTtAiVOqtG7eO1TVcVispyIAzxMTAUd85+yPWY0oflZbkqbJQXWlFzgsuUiSzKCCcpAO3fG+hcPyXdVenkuNtJdmgtxKhYPlmKDPC3Rzl3IDdchJuaKo0Ogc6BRwWT5daO5l3+suQO8tkqPK/dHyFeyhbIv87d0szCA6v3ugGlGtzwHc2vPc91BpatIiwqhRwAHnPE1ctqB+99Btz+zLaI8e4D+WoRe25bUjizgbPF66AlwjgqVBXeCJ9RpccKy4e4bbwsXug/SWJfYZzL5yOqt15+e5tH779neVlnvHD3OhaiLv224v/RQcxF0EDnVa0w1W4pzKp2TnHcjcc4AOzWtcLi5IV8uY6qynoXBtlDxjasyOsa1ybw1i1EbC7/BQuI5OuMCAttCTMpcYa7QcuSJ6xr10DjAtLXepwP9u3RtJf4dS6q3FvMjXBc1ZAQCObtwYOwxExpNOqBbyvcCi2W2C4pO/QBj+lK8KvOTIhSxe5s6b/ZtdYQBQeJWO+FFfxThmuWkto2UtdTWY0ElhMGJUETB21naF1AFW1agCABdbQDTwdARftq4KnTYQREq25geI0pXdvn6VGgM9sho2FlUxcA4Onm5sjdTBec25LYOzW43mnm6W8r4W7cUNFpChDZg7McuYZ0g2xIZZESNs0HralSu0CHFYjKbsRmNzKs7B9GhLNuyqJJnh10DdtZrRCStqBr9q70tT1Kdpba06QNTa7grrYm7cOR7YKhEZyoByIWLgI2aSBAmNBpW+NN3myebt6/3G4jZ9HQP7aBQAAABoANgHVSbFWSt9ntwHKKWU6K8M+0xo24N5waYc5f8Ha/Ff/t0vvG8bpJt2u4X+Y/fP/boMMHiVzlQCA7SAwAa3c2uh8YdIbj0t0U35I+otf6afkFJOUcDduLKraS59hxcYwQZGZeb6SyNnbBE075I+otf6Vv8goDaR8o4jJdc7WNq2F4Zi9wCereeAU08ry/LGBe5ilYFCiWxNtmKBmLuASQrSAJEaTPDSgvhrYdVBnmlErO280ybjf05jMfa27IliTJIOzfoPdQha7r0bWzwjn1c3XQ1/vbPHR39mSgExCm2uSehI5tvBsO5VifsE6AncYO0UZZxpuELbVQ+UMc7dyJIjKNSQysOAjbWWS4RBS0QdvSYgjhGTZXOR+TIe6lwIydBra90UBzyMxAPdSfLQHnB3vCWpmfq3/7lYYi49sqLuQh2ChlJU5jooyNM6xsJ7Imjfm23uzjqFy4B5g1CcoYG2iBlUBuctdIyzRzqaZmk0G+GjOscLntTdTKluHA5xY71/wDp0yoFWM+tPiJ+a5XatiFPOt4ifmuVygJwvdXPH/wSiqGw3dXPH/wSiaALHKQBcXVk1jip7odZjUdaiufOdri3oP8ADRpFdoAMKc7G5BiMqSCNBqzQdRJ07FFH1yu0CwD6W72W/PDe4UVGtUvYFHYsQ0kAEh3WY2SFI41X5ut/1/iXPioLODI7fJXWX9f/ADVDydb43PxbvxVBydb4v+Lc+Kgvl1/fEdVBrphbnUL/AKmuUT82W+Nz8W78VajDIENuOiQQQSTIaZkkzrJ1oMEtzEk7B7KsyeYefqNcHJVvjc/FufFVhycnfXPxbvxUAy2nVmK3MucgkFQdQqrI8iir5bun0ok8EWK1PJqd9d/Fu/FXByYnfXPxbvxUAt6w7ZS9yQrBoyqJOo2jtoh7fZu1/f71qx5Lt8bn4t34q782J3138W78VBmtvXy/rWWIs5kZCYlSJG6dhG7T9KJHJid9c/FufFXDyWmvSua/3bvxUGQF7wo9Ae+u/S+FHoD31p81p3938a78Vd+bE767+Ld+KgwSyRmJaSxkmANwGzsWssWh5s6xA91GfNid/d/Gu/FVTyWh2tdI4G7dI8oLa0DCll/608ObT870zoO/gldsxLgxHRd00mdcpE6mgzCEdfbxoXC2bqoqC7ooCjoLsGgniYFGfNid/d/Gu/FVTyTb767+Ld+Kgzi74X/kX9/+6z5h8xZ2zEgLoAAIYnd20QOSbffXfxbvxV35rTvrv4134qDNUPqI1nh6qqEJ2nbW3zVb767+Ld+Kp812+Nz8W78VBgLR37uG79/rXFc23LFHZWVRK9IjKWOq7YIbdNEHkq3xufi3fiqfNVvvrv4t34qCfOtveWB4FLgPmy0LjL/OqERWPSQlmUooCsG+1BOyNBvoocl2+Nz8W78Vd+a043PxbvxUGdoRcQf0P7UplQdjAqrZgXJgjpO7aGJgMTGwUZQLMd3f3R7WqVMaenH9K+1vdUoCcKOlc8f/AASiqGwu254/+CUTQAcrlxaY22ZWERlAJ2gRBB3Glt7lO+rMi2iwXNDNPTInQZRuIBOmobTZXoK5FAuN65ntCCoLOHEKQ0ISGBElRmGkweNM65FSaCE0l5RwN57nO27gVlVkUHZlZTJOmhD5T9wcabXR0TG2D7K86uGxlsKiNmUBAHYhrmWLkhgxAYq2QZtrLO/WgKvYPEEHIxUwuWbjNl6UuDPdFhsY7J3RVbGBxKurNcJUMhIZjsCwwhYHWOvbOkUsjGrlEhhJzF8siXdejl3BSrjaYEVnfsY10KkwYBg5Ia4CpiV1FuZI+1oeqg9KK7Q+ELZFzghoEgxM7+5081EUEpdytiHRVa2pY5pYASSgVmYD+ohYHWRTCalB5puV7wzhlgywEghVBUMkkKSTBC8MxrEcqXzlbI5yKJtgNmcjN3XRgFsoIjcwr1cVIoEtzFXHtW3UlWNxFOTKwKm4FJ1BjTXqof55uhmQWiYcqGZombpQMAFnKBGwe+vRRUoFGLu3CwVWZfpEUhVUyrLLEypjWRPVQlrlm8WycwT0kXMzROYr04AnKMxGzahr0OUV2KBJiOUGFwhTGW2Wa2wWc0jIARtJ6U66Su+nlVKjhVqCVKlSglSpUoOGvNNyncRicxeLl1Xt5RCW1DZHlRI6QQakyGJ3SPS1IoPN2eXnJXNb7trYCgNKhhbDEkiNGc+RTwJBOLxFxLjkM7qOai2FT7bkMAcsnReO/sp3FcigS4PlS64c80Fy2846U5mOaFECPs66z1Vk+KuoXcNcugC0VQBIbNObKQuuwb9Jp/FSBQJcByrduTmswoCGVIOrM4nXSFCSYJOo0q/JeMuO2VjmH0vSgahXUIQQACCrHWPs04IrkDhQWqVKlBKlSpQK8Ss3W8RPzXKlWxZh54qvtb31KAi5g7bSSgJO0xtqfN9rvFqVKDhwNvvBVW5Ms+DXzV2pQc+arHgl81dTk60P5a+apUoOfNdnwS+auryZZGy2vmqVKDlzk60f5a1BydaGy2o8lSpQQ8nWvBrXPmuz4NfXUqUFk5PtR3C1X5rs+DX11KlB1eT7Q2IB56j8m2j9geupUoJ812fBj11b5vtR3HrPvrlSgr81We8HlJPtNcHJlnwY9dSpQXPJ1o/Z9bD2GuDkuz3nnJPtNdqUFvkFvvB66p812u9PpN76lSgnzXZ7wHtJPtNdXk20PsD11KlBz5rtd5/zN76nzVZ7wHtJPtNSpQT5rs+DHrqDk213g9dSpQT5qs+DHrqfNdnwY9ddqUHByXZ8GPXXfm213g8599SpQc+a7Pgx66r82WfBj11KlBZuTbR2oPOffU+a7Pgx667UoLYbB21nKoExPr99SpUo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graphicFrame>
        <p:nvGraphicFramePr>
          <p:cNvPr id="6152" name="Object 8"/>
          <p:cNvGraphicFramePr>
            <a:graphicFrameLocks noChangeAspect="1"/>
          </p:cNvGraphicFramePr>
          <p:nvPr/>
        </p:nvGraphicFramePr>
        <p:xfrm>
          <a:off x="285720" y="1500174"/>
          <a:ext cx="8738608" cy="4748235"/>
        </p:xfrm>
        <a:graphic>
          <a:graphicData uri="http://schemas.openxmlformats.org/presentationml/2006/ole">
            <p:oleObj spid="_x0000_s6152" name="Bitmap Image" r:id="rId3" imgW="5380952" imgH="2924583" progId="Paint.Picture">
              <p:embed/>
            </p:oleObj>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Downloading Text Content</a:t>
            </a:r>
            <a:endParaRPr lang="en-US" dirty="0"/>
          </a:p>
        </p:txBody>
      </p:sp>
      <p:sp>
        <p:nvSpPr>
          <p:cNvPr id="3" name="Content Placeholder 2"/>
          <p:cNvSpPr>
            <a:spLocks noGrp="1"/>
          </p:cNvSpPr>
          <p:nvPr>
            <p:ph idx="1"/>
          </p:nvPr>
        </p:nvSpPr>
        <p:spPr>
          <a:xfrm>
            <a:off x="457200" y="1600201"/>
            <a:ext cx="8229600" cy="4472006"/>
          </a:xfrm>
        </p:spPr>
        <p:txBody>
          <a:bodyPr/>
          <a:lstStyle/>
          <a:p>
            <a:r>
              <a:rPr lang="en-GB" dirty="0" smtClean="0"/>
              <a:t>Besides </a:t>
            </a:r>
            <a:r>
              <a:rPr lang="en-GB" dirty="0"/>
              <a:t>downloading binary data, you can also download plain-text content</a:t>
            </a:r>
            <a:r>
              <a:rPr lang="en-GB" dirty="0" smtClean="0"/>
              <a:t>.</a:t>
            </a:r>
          </a:p>
          <a:p>
            <a:r>
              <a:rPr lang="en-GB" dirty="0" smtClean="0"/>
              <a:t>For </a:t>
            </a:r>
            <a:r>
              <a:rPr lang="en-GB" dirty="0"/>
              <a:t>example, </a:t>
            </a:r>
            <a:r>
              <a:rPr lang="en-GB" dirty="0" smtClean="0"/>
              <a:t>you might </a:t>
            </a:r>
            <a:r>
              <a:rPr lang="en-GB" dirty="0"/>
              <a:t>want to access a web service that returns a string of random quotes.</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Accessing Web Services</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The </a:t>
            </a:r>
            <a:r>
              <a:rPr lang="en-GB" dirty="0"/>
              <a:t>previous section </a:t>
            </a:r>
            <a:r>
              <a:rPr lang="en-GB" dirty="0" smtClean="0"/>
              <a:t>showed how </a:t>
            </a:r>
            <a:r>
              <a:rPr lang="en-GB" dirty="0"/>
              <a:t>to download some plain text from a server. Very often, you need to download XML </a:t>
            </a:r>
            <a:r>
              <a:rPr lang="en-GB" dirty="0" err="1"/>
              <a:t>fi</a:t>
            </a:r>
            <a:r>
              <a:rPr lang="en-GB" dirty="0"/>
              <a:t> les </a:t>
            </a:r>
            <a:r>
              <a:rPr lang="en-GB" dirty="0" smtClean="0"/>
              <a:t>and parse </a:t>
            </a:r>
            <a:r>
              <a:rPr lang="en-GB" dirty="0"/>
              <a:t>the contents (a good example of this is consuming web services). </a:t>
            </a:r>
            <a:endParaRPr lang="en-GB" dirty="0" smtClean="0"/>
          </a:p>
          <a:p>
            <a:r>
              <a:rPr lang="en-GB" dirty="0" smtClean="0"/>
              <a:t>In this </a:t>
            </a:r>
            <a:r>
              <a:rPr lang="en-GB" dirty="0"/>
              <a:t>section </a:t>
            </a:r>
            <a:r>
              <a:rPr lang="en-GB" dirty="0" smtClean="0"/>
              <a:t>you learn </a:t>
            </a:r>
            <a:r>
              <a:rPr lang="en-GB" dirty="0"/>
              <a:t>how to connect to a web service using the HTTP GET method. </a:t>
            </a:r>
            <a:endParaRPr lang="en-GB" dirty="0" smtClean="0"/>
          </a:p>
          <a:p>
            <a:r>
              <a:rPr lang="en-GB" dirty="0" smtClean="0"/>
              <a:t>Once </a:t>
            </a:r>
            <a:r>
              <a:rPr lang="en-GB" dirty="0"/>
              <a:t>the web service returns </a:t>
            </a:r>
            <a:r>
              <a:rPr lang="en-GB" dirty="0" smtClean="0"/>
              <a:t>a result </a:t>
            </a:r>
            <a:r>
              <a:rPr lang="en-GB" dirty="0"/>
              <a:t>in XML, you extract the relevant parts and display its content using the Toast class.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Mobile Computing Architecture</a:t>
            </a:r>
          </a:p>
        </p:txBody>
      </p:sp>
      <p:sp>
        <p:nvSpPr>
          <p:cNvPr id="3" name="Content Placeholder 2"/>
          <p:cNvSpPr>
            <a:spLocks noGrp="1"/>
          </p:cNvSpPr>
          <p:nvPr>
            <p:ph idx="1"/>
          </p:nvPr>
        </p:nvSpPr>
        <p:spPr/>
        <p:txBody>
          <a:bodyPr>
            <a:normAutofit/>
          </a:bodyPr>
          <a:lstStyle/>
          <a:p>
            <a:r>
              <a:rPr lang="en-GB" b="1" dirty="0" smtClean="0"/>
              <a:t>Presentation Layer (UI):</a:t>
            </a:r>
            <a:endParaRPr lang="en-GB" dirty="0" smtClean="0"/>
          </a:p>
          <a:p>
            <a:pPr lvl="1"/>
            <a:r>
              <a:rPr lang="en-GB" dirty="0" smtClean="0"/>
              <a:t>This layer presents data to the user and optionally permits data manipulation and data entry, also this layer requests the data form Business layer.</a:t>
            </a:r>
          </a:p>
          <a:p>
            <a:pPr lvl="1"/>
            <a:r>
              <a:rPr lang="en-GB" dirty="0" smtClean="0"/>
              <a:t>This layer accomplished through use of Dynamic HTML and client-side data sources and data cursors</a:t>
            </a:r>
            <a:r>
              <a:rPr lang="en-GB" dirty="0" smtClean="0"/>
              <a:t>.</a:t>
            </a:r>
            <a:endParaRPr lang="en-GB"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Mobile Computing Architecture</a:t>
            </a:r>
          </a:p>
        </p:txBody>
      </p:sp>
      <p:sp>
        <p:nvSpPr>
          <p:cNvPr id="3" name="Content Placeholder 2"/>
          <p:cNvSpPr>
            <a:spLocks noGrp="1"/>
          </p:cNvSpPr>
          <p:nvPr>
            <p:ph idx="1"/>
          </p:nvPr>
        </p:nvSpPr>
        <p:spPr/>
        <p:txBody>
          <a:bodyPr>
            <a:normAutofit fontScale="92500" lnSpcReduction="20000"/>
          </a:bodyPr>
          <a:lstStyle/>
          <a:p>
            <a:r>
              <a:rPr lang="en-GB" b="1" dirty="0" smtClean="0"/>
              <a:t>Application Layer (AL)</a:t>
            </a:r>
            <a:r>
              <a:rPr lang="en-GB" dirty="0" smtClean="0"/>
              <a:t>:</a:t>
            </a:r>
          </a:p>
          <a:p>
            <a:pPr lvl="1"/>
            <a:r>
              <a:rPr lang="en-GB" dirty="0" smtClean="0"/>
              <a:t>The business logic acts as the server for client requests from workstations. It acts according Business rules fetch or insert data through the Data Layer.</a:t>
            </a:r>
          </a:p>
          <a:p>
            <a:pPr lvl="1"/>
            <a:r>
              <a:rPr lang="en-GB" dirty="0" smtClean="0"/>
              <a:t>In turn, it determines what data is needed (and where it is located) and acts as a client in relation to a third tier of programming that might be located on a local or mainframe computer.</a:t>
            </a:r>
          </a:p>
          <a:p>
            <a:pPr lvl="1"/>
            <a:r>
              <a:rPr lang="en-GB" dirty="0" smtClean="0"/>
              <a:t>Because these middle-tier components are not tied to a specific client, they can be used by all applications and can be moved to different locations, as response time and other rules require.</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Mobile Computing Architecture</a:t>
            </a:r>
          </a:p>
        </p:txBody>
      </p:sp>
      <p:sp>
        <p:nvSpPr>
          <p:cNvPr id="3" name="Content Placeholder 2"/>
          <p:cNvSpPr>
            <a:spLocks noGrp="1"/>
          </p:cNvSpPr>
          <p:nvPr>
            <p:ph idx="1"/>
          </p:nvPr>
        </p:nvSpPr>
        <p:spPr/>
        <p:txBody>
          <a:bodyPr>
            <a:normAutofit/>
          </a:bodyPr>
          <a:lstStyle/>
          <a:p>
            <a:r>
              <a:rPr lang="en-GB" b="1" dirty="0" smtClean="0"/>
              <a:t>Data Access Layer (DA):</a:t>
            </a:r>
            <a:endParaRPr lang="en-GB" dirty="0" smtClean="0"/>
          </a:p>
          <a:p>
            <a:pPr lvl="1"/>
            <a:r>
              <a:rPr lang="en-GB" dirty="0" smtClean="0"/>
              <a:t>The third tier of the 3-tier system is made up of the DBMS that provides all the data for the above two layers.</a:t>
            </a:r>
          </a:p>
          <a:p>
            <a:pPr lvl="1"/>
            <a:r>
              <a:rPr lang="en-GB" dirty="0" smtClean="0"/>
              <a:t>This is the actual DBMS access layer.</a:t>
            </a:r>
          </a:p>
          <a:p>
            <a:pPr lvl="1"/>
            <a:r>
              <a:rPr lang="en-GB" dirty="0" smtClean="0"/>
              <a:t>Avoiding dependencies on the storage mechanisms allows for updates or changes without the application tier clients being affected by or even aware of the change.</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Mobile computing security issues</a:t>
            </a:r>
          </a:p>
        </p:txBody>
      </p:sp>
      <p:sp>
        <p:nvSpPr>
          <p:cNvPr id="3" name="Content Placeholder 2"/>
          <p:cNvSpPr>
            <a:spLocks noGrp="1"/>
          </p:cNvSpPr>
          <p:nvPr>
            <p:ph idx="1"/>
          </p:nvPr>
        </p:nvSpPr>
        <p:spPr/>
        <p:txBody>
          <a:bodyPr>
            <a:normAutofit fontScale="85000" lnSpcReduction="10000"/>
          </a:bodyPr>
          <a:lstStyle/>
          <a:p>
            <a:r>
              <a:rPr lang="en-US" sz="2800" b="1" dirty="0" smtClean="0"/>
              <a:t>Confidentiality</a:t>
            </a:r>
            <a:r>
              <a:rPr lang="en-US" sz="2800" b="1" dirty="0" smtClean="0"/>
              <a:t>: </a:t>
            </a:r>
            <a:r>
              <a:rPr lang="en-US" sz="2800" dirty="0" smtClean="0"/>
              <a:t>Preventing unauthorized users from gaining access to critical information of any particular user.</a:t>
            </a:r>
          </a:p>
          <a:p>
            <a:r>
              <a:rPr lang="en-US" sz="2800" b="1" dirty="0" smtClean="0"/>
              <a:t>Integrity: </a:t>
            </a:r>
            <a:r>
              <a:rPr lang="en-US" sz="2800" dirty="0" smtClean="0"/>
              <a:t>Ensures unauthorized modification, destruction or creation of information cannot take place.</a:t>
            </a:r>
          </a:p>
          <a:p>
            <a:r>
              <a:rPr lang="en-US" sz="2800" b="1" dirty="0" smtClean="0"/>
              <a:t>Availability: </a:t>
            </a:r>
            <a:r>
              <a:rPr lang="en-US" sz="2800" dirty="0" smtClean="0"/>
              <a:t>Ensuring authorized users getting the access they require.</a:t>
            </a:r>
          </a:p>
          <a:p>
            <a:r>
              <a:rPr lang="en-US" sz="2800" b="1" dirty="0" smtClean="0"/>
              <a:t>Legitimate: </a:t>
            </a:r>
            <a:r>
              <a:rPr lang="en-US" sz="2800" dirty="0" smtClean="0"/>
              <a:t>Ensuring that only authorized users have access to services.</a:t>
            </a:r>
          </a:p>
          <a:p>
            <a:r>
              <a:rPr lang="en-US" sz="2800" b="1" dirty="0" smtClean="0"/>
              <a:t>Accountability</a:t>
            </a:r>
            <a:r>
              <a:rPr lang="en-US" sz="2800" b="1" dirty="0" smtClean="0"/>
              <a:t>: </a:t>
            </a:r>
            <a:r>
              <a:rPr lang="en-US" sz="2800" dirty="0" smtClean="0"/>
              <a:t>Ensuring that the users are held responsible for their security related activities by arranging the user and his/her activities are linked if and when necessary.</a:t>
            </a:r>
          </a:p>
          <a:p>
            <a:pPr algn="just"/>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3518</Words>
  <Application>Microsoft Office PowerPoint</Application>
  <PresentationFormat>On-screen Show (4:3)</PresentationFormat>
  <Paragraphs>251</Paragraphs>
  <Slides>51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3" baseType="lpstr">
      <vt:lpstr>Office Theme</vt:lpstr>
      <vt:lpstr>Paintbrush Picture</vt:lpstr>
      <vt:lpstr>MOBILE APPLICATION DEVELOPMENT</vt:lpstr>
      <vt:lpstr>Introduction to Mobile Computing </vt:lpstr>
      <vt:lpstr>Introduction to Mobile Computing </vt:lpstr>
      <vt:lpstr>Main principles </vt:lpstr>
      <vt:lpstr>Mobile Computing Architecture</vt:lpstr>
      <vt:lpstr>Mobile Computing Architecture</vt:lpstr>
      <vt:lpstr>Mobile Computing Architecture</vt:lpstr>
      <vt:lpstr>Mobile Computing Architecture</vt:lpstr>
      <vt:lpstr>Mobile computing security issues</vt:lpstr>
      <vt:lpstr>Mobile computing security issues</vt:lpstr>
      <vt:lpstr>Mobile computing Devices</vt:lpstr>
      <vt:lpstr>Types of Wireless Communication Technologies</vt:lpstr>
      <vt:lpstr>Types of Wireless Communication Technologies</vt:lpstr>
      <vt:lpstr>Types of Wireless Communication Technologies</vt:lpstr>
      <vt:lpstr>Bluetooth</vt:lpstr>
      <vt:lpstr>Bluetooth</vt:lpstr>
      <vt:lpstr>WiMAX</vt:lpstr>
      <vt:lpstr>INTRODUCTION  TO  ANDROID</vt:lpstr>
      <vt:lpstr>Features of Android</vt:lpstr>
      <vt:lpstr>Features of Android</vt:lpstr>
      <vt:lpstr>Architecture of Android</vt:lpstr>
      <vt:lpstr>Architecture of Android</vt:lpstr>
      <vt:lpstr>Architecture of Android</vt:lpstr>
      <vt:lpstr>Activity, Fragments</vt:lpstr>
      <vt:lpstr>Activity Lifecycle</vt:lpstr>
      <vt:lpstr>COMPONENTS OF A SCREEN </vt:lpstr>
      <vt:lpstr>Layouts</vt:lpstr>
      <vt:lpstr>ADAPTING TO DISPLAY ORIENTATION</vt:lpstr>
      <vt:lpstr>UTILIZING THE ACTION BAR</vt:lpstr>
      <vt:lpstr>LISTENING FOR UI NOTIFICATIONS</vt:lpstr>
      <vt:lpstr>VIEWS</vt:lpstr>
      <vt:lpstr>USING PICKER VIEWS</vt:lpstr>
      <vt:lpstr>LIST VIEWS</vt:lpstr>
      <vt:lpstr>IMAGE VIEWS </vt:lpstr>
      <vt:lpstr>IMAGE VIEWS</vt:lpstr>
      <vt:lpstr>GridView</vt:lpstr>
      <vt:lpstr>Creating the Helper Methods</vt:lpstr>
      <vt:lpstr>Context Menu</vt:lpstr>
      <vt:lpstr>AnalogClock and DigitalClock Views</vt:lpstr>
      <vt:lpstr>USING MENUS WITH VIEWS</vt:lpstr>
      <vt:lpstr>SHARING DATA IN ANDROID</vt:lpstr>
      <vt:lpstr>SHARING DATA IN ANDROID</vt:lpstr>
      <vt:lpstr>SMS MESSAGING</vt:lpstr>
      <vt:lpstr>Location-Based Services</vt:lpstr>
      <vt:lpstr>Obtaining the Maps API Key</vt:lpstr>
      <vt:lpstr>GETTING LOCATION DATA</vt:lpstr>
      <vt:lpstr>MONITORING A LOCATION</vt:lpstr>
      <vt:lpstr>CONSUMING WEB SERVICES USING HTTP</vt:lpstr>
      <vt:lpstr>Downloading Binary Data </vt:lpstr>
      <vt:lpstr>Downloading Text Content</vt:lpstr>
      <vt:lpstr>Accessing Web Services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APPLICATION DEVELOPMENT</dc:title>
  <dc:creator>acer</dc:creator>
  <cp:lastModifiedBy>acer</cp:lastModifiedBy>
  <cp:revision>69</cp:revision>
  <dcterms:created xsi:type="dcterms:W3CDTF">2020-03-20T07:13:25Z</dcterms:created>
  <dcterms:modified xsi:type="dcterms:W3CDTF">2022-07-07T04:36:55Z</dcterms:modified>
</cp:coreProperties>
</file>